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644" r:id="rId2"/>
    <p:sldId id="484" r:id="rId3"/>
    <p:sldId id="485" r:id="rId4"/>
    <p:sldId id="486" r:id="rId5"/>
    <p:sldId id="674" r:id="rId6"/>
    <p:sldId id="675" r:id="rId7"/>
    <p:sldId id="676" r:id="rId8"/>
    <p:sldId id="681" r:id="rId9"/>
    <p:sldId id="678" r:id="rId10"/>
    <p:sldId id="679" r:id="rId11"/>
    <p:sldId id="682" r:id="rId12"/>
    <p:sldId id="683" r:id="rId13"/>
    <p:sldId id="684" r:id="rId14"/>
    <p:sldId id="685" r:id="rId15"/>
    <p:sldId id="686" r:id="rId16"/>
    <p:sldId id="687" r:id="rId17"/>
    <p:sldId id="688" r:id="rId18"/>
    <p:sldId id="689" r:id="rId19"/>
    <p:sldId id="690" r:id="rId20"/>
    <p:sldId id="691" r:id="rId21"/>
    <p:sldId id="692" r:id="rId22"/>
    <p:sldId id="693" r:id="rId23"/>
    <p:sldId id="694" r:id="rId24"/>
    <p:sldId id="695" r:id="rId25"/>
    <p:sldId id="696" r:id="rId26"/>
    <p:sldId id="697" r:id="rId27"/>
    <p:sldId id="698" r:id="rId28"/>
    <p:sldId id="699" r:id="rId29"/>
    <p:sldId id="700" r:id="rId30"/>
    <p:sldId id="701" r:id="rId31"/>
    <p:sldId id="702" r:id="rId32"/>
    <p:sldId id="703" r:id="rId33"/>
    <p:sldId id="704" r:id="rId34"/>
    <p:sldId id="705" r:id="rId35"/>
    <p:sldId id="7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93577-053B-4367-88C9-C74301E51758}">
          <p14:sldIdLst>
            <p14:sldId id="644"/>
            <p14:sldId id="484"/>
            <p14:sldId id="485"/>
            <p14:sldId id="486"/>
            <p14:sldId id="674"/>
            <p14:sldId id="675"/>
            <p14:sldId id="676"/>
            <p14:sldId id="681"/>
            <p14:sldId id="678"/>
            <p14:sldId id="679"/>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Lst>
        </p14:section>
        <p14:section name="Untitled Section" id="{615FD183-E106-4995-AE6C-7F6DB801F9C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salerno" initials="ns" lastIdx="4" clrIdx="0"/>
  <p:cmAuthor id="1" name="Marshall King" initials="mb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A58"/>
    <a:srgbClr val="5C6328"/>
    <a:srgbClr val="4F406C"/>
    <a:srgbClr val="D5D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97691" autoAdjust="0"/>
  </p:normalViewPr>
  <p:slideViewPr>
    <p:cSldViewPr>
      <p:cViewPr>
        <p:scale>
          <a:sx n="120" d="100"/>
          <a:sy n="120" d="100"/>
        </p:scale>
        <p:origin x="-5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64C5E-B9D0-4B1A-B6AC-34DCA6A4B6E2}" type="datetimeFigureOut">
              <a:rPr lang="en-US" smtClean="0"/>
              <a:pPr/>
              <a:t>7/10/2013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8EEF8-A4A2-4E40-8C7C-0F143D2C77AD}" type="slidenum">
              <a:rPr lang="en-US" smtClean="0"/>
              <a:pPr/>
              <a:t>‹#›</a:t>
            </a:fld>
            <a:endParaRPr lang="en-US" dirty="0"/>
          </a:p>
        </p:txBody>
      </p:sp>
    </p:spTree>
    <p:extLst>
      <p:ext uri="{BB962C8B-B14F-4D97-AF65-F5344CB8AC3E}">
        <p14:creationId xmlns:p14="http://schemas.microsoft.com/office/powerpoint/2010/main" val="409505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457200"/>
            <a:ext cx="9144000" cy="36576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533400"/>
            <a:ext cx="8686800" cy="1447800"/>
          </a:xfrm>
          <a:noFill/>
          <a:effectLst/>
        </p:spPr>
        <p:txBody>
          <a:bodyPr>
            <a:noAutofit/>
          </a:bodyPr>
          <a:lstStyle>
            <a:lvl1pPr algn="l">
              <a:defRPr sz="4000" b="0" cap="all" baseline="0">
                <a:solidFill>
                  <a:srgbClr val="354A58"/>
                </a:solidFill>
                <a:latin typeface="Helvetica LT Std Con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133600"/>
            <a:ext cx="6172200" cy="2057400"/>
          </a:xfrm>
        </p:spPr>
        <p:txBody>
          <a:bodyPr>
            <a:normAutofit/>
          </a:bodyPr>
          <a:lstStyle>
            <a:lvl1pPr marL="0" indent="0" algn="l">
              <a:buNone/>
              <a:defRPr sz="2400">
                <a:solidFill>
                  <a:srgbClr val="354A58"/>
                </a:solidFill>
                <a:latin typeface="Helvetica LT Std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1colorlogo_no_tag.jpg"/>
          <p:cNvPicPr>
            <a:picLocks noChangeAspect="1"/>
          </p:cNvPicPr>
          <p:nvPr userDrawn="1"/>
        </p:nvPicPr>
        <p:blipFill>
          <a:blip r:embed="rId3" cstate="print"/>
          <a:stretch>
            <a:fillRect/>
          </a:stretch>
        </p:blipFill>
        <p:spPr>
          <a:xfrm>
            <a:off x="7848600" y="5902826"/>
            <a:ext cx="1029371" cy="8632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9" name="Picture 8" descr="Purpl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userDrawn="1">
            <p:extLst>
              <p:ext uri="{D42A27DB-BD31-4B8C-83A1-F6EECF244321}">
                <p14:modId xmlns:p14="http://schemas.microsoft.com/office/powerpoint/2010/main" val="3022831331"/>
              </p:ext>
            </p:extLst>
          </p:nvPr>
        </p:nvGraphicFramePr>
        <p:xfrm>
          <a:off x="347472" y="1097280"/>
          <a:ext cx="8470851" cy="5243666"/>
        </p:xfrm>
        <a:graphic>
          <a:graphicData uri="http://schemas.openxmlformats.org/drawingml/2006/table">
            <a:tbl>
              <a:tblPr/>
              <a:tblGrid>
                <a:gridCol w="8470851"/>
              </a:tblGrid>
              <a:tr h="353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rPr>
                        <a:t>&lt;TITLE&gt;</a:t>
                      </a:r>
                      <a:endParaRPr kumimoji="0" lang="en-US" sz="1800" b="1" i="1" u="none" strike="noStrike" cap="none" normalizeH="0" baseline="0" dirty="0" smtClean="0">
                        <a:ln>
                          <a:noFill/>
                        </a:ln>
                        <a:solidFill>
                          <a:srgbClr val="FFFFFF"/>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733043">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defRPr/>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863">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rgbClr val="000000"/>
                          </a:solidFill>
                          <a:effectLst/>
                          <a:latin typeface="+mn-lt"/>
                        </a:rPr>
                        <a:t>Notes</a:t>
                      </a:r>
                      <a:r>
                        <a:rPr kumimoji="0" lang="en-US" sz="1200" b="0" i="0" u="none" strike="noStrike" cap="none" normalizeH="0" baseline="0" dirty="0" smtClean="0">
                          <a:ln>
                            <a:noFill/>
                          </a:ln>
                          <a:solidFill>
                            <a:srgbClr val="000000"/>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92041482"/>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9" name="Picture 8" descr="Purpl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userDrawn="1">
            <p:extLst>
              <p:ext uri="{D42A27DB-BD31-4B8C-83A1-F6EECF244321}">
                <p14:modId xmlns:p14="http://schemas.microsoft.com/office/powerpoint/2010/main" val="408336347"/>
              </p:ext>
            </p:extLst>
          </p:nvPr>
        </p:nvGraphicFramePr>
        <p:xfrm>
          <a:off x="347472" y="1097280"/>
          <a:ext cx="8470851" cy="5243666"/>
        </p:xfrm>
        <a:graphic>
          <a:graphicData uri="http://schemas.openxmlformats.org/drawingml/2006/table">
            <a:tbl>
              <a:tblPr/>
              <a:tblGrid>
                <a:gridCol w="8470851"/>
              </a:tblGrid>
              <a:tr h="353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rPr>
                        <a:t>&lt;TITLE&gt;</a:t>
                      </a:r>
                      <a:endParaRPr kumimoji="0" lang="en-US" sz="1800" b="1" i="1" u="none" strike="noStrike" cap="none" normalizeH="0" baseline="0" dirty="0" smtClean="0">
                        <a:ln>
                          <a:noFill/>
                        </a:ln>
                        <a:solidFill>
                          <a:srgbClr val="FFFFFF"/>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87790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219372"/>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12" name="Picture 11" descr="Blu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descr="Green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Purpl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8229600" cy="51054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7" descr="Blu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8229600" cy="51054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9" name="Picture 8" descr="Green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b="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8229600" cy="5105400"/>
          </a:xfrm>
        </p:spPr>
        <p:txBody>
          <a:bodyPr/>
          <a:lstStyle>
            <a:lvl1pPr>
              <a:defRPr sz="2800" b="0">
                <a:latin typeface="Helvetica LT Std Cond" pitchFamily="34" charset="0"/>
              </a:defRPr>
            </a:lvl1pPr>
            <a:lvl2pPr>
              <a:defRPr sz="2400" b="0">
                <a:latin typeface="Helvetica LT Std Cond" pitchFamily="34" charset="0"/>
              </a:defRPr>
            </a:lvl2pPr>
            <a:lvl3pPr>
              <a:buFont typeface="Garamond" pitchFamily="18" charset="0"/>
              <a:buChar char="&gt;"/>
              <a:defRPr sz="2000" b="0">
                <a:latin typeface="Helvetica LT Std Cond" pitchFamily="34" charset="0"/>
              </a:defRPr>
            </a:lvl3pPr>
            <a:lvl4pPr>
              <a:buFont typeface="Courier New" pitchFamily="49" charset="0"/>
              <a:buChar char="o"/>
              <a:defRPr sz="1800" b="0">
                <a:latin typeface="Helvetica LT Std Cond" pitchFamily="34" charset="0"/>
              </a:defRPr>
            </a:lvl4pPr>
            <a:lvl5pPr>
              <a:defRPr sz="1800" b="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3410D-B353-4367-8E22-573EC1051A6A}"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A22B6-644C-4F46-AD2D-33B19604F5AD}" type="slidenum">
              <a:rPr lang="en-US" smtClean="0"/>
              <a:pPr/>
              <a:t>‹#›</a:t>
            </a:fld>
            <a:endParaRPr lang="en-US" dirty="0"/>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3410D-B353-4367-8E22-573EC1051A6A}"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9A22B6-644C-4F46-AD2D-33B19604F5AD}" type="slidenum">
              <a:rPr lang="en-US" smtClean="0"/>
              <a:pPr/>
              <a:t>‹#›</a:t>
            </a:fld>
            <a:endParaRPr lang="en-US" dirty="0"/>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8F5F31-395C-4227-914A-0E7C81340FFD}"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SecondarySlide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676400" y="2362200"/>
            <a:ext cx="7162800" cy="1630362"/>
          </a:xfrm>
        </p:spPr>
        <p:txBody>
          <a:bodyPr>
            <a:noAutofit/>
          </a:bodyPr>
          <a:lstStyle>
            <a:lvl1pPr algn="r">
              <a:defRPr sz="4000">
                <a:solidFill>
                  <a:srgbClr val="D5D1D4"/>
                </a:solidFill>
                <a:latin typeface="Helvetica LT Std Cond" pitchFamily="34" charset="0"/>
              </a:defRPr>
            </a:lvl1pPr>
          </a:lstStyle>
          <a:p>
            <a:r>
              <a:rPr lang="en-US" smtClean="0"/>
              <a:t>Click to edit Master title style</a:t>
            </a:r>
            <a:endParaRPr lang="en-US" dirty="0"/>
          </a:p>
        </p:txBody>
      </p:sp>
      <p:pic>
        <p:nvPicPr>
          <p:cNvPr id="10" name="Picture 9" descr="Block_Logo.png"/>
          <p:cNvPicPr>
            <a:picLocks noChangeAspect="1"/>
          </p:cNvPicPr>
          <p:nvPr userDrawn="1"/>
        </p:nvPicPr>
        <p:blipFill>
          <a:blip r:embed="rId3" cstate="print"/>
          <a:stretch>
            <a:fillRect/>
          </a:stretch>
        </p:blipFill>
        <p:spPr>
          <a:xfrm>
            <a:off x="8001000" y="5848537"/>
            <a:ext cx="838200" cy="7046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3410D-B353-4367-8E22-573EC1051A6A}" type="datetimeFigureOut">
              <a:rPr lang="en-US" smtClean="0"/>
              <a:pPr/>
              <a:t>7/10/2013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9A22B6-644C-4F46-AD2D-33B19604F5AD}" type="slidenum">
              <a:rPr lang="en-US" smtClean="0"/>
              <a:pPr/>
              <a:t>‹#›</a:t>
            </a:fld>
            <a:endParaRPr lang="en-US" dirty="0"/>
          </a:p>
        </p:txBody>
      </p:sp>
    </p:spTree>
    <p:extLst>
      <p:ext uri="{BB962C8B-B14F-4D97-AF65-F5344CB8AC3E}">
        <p14:creationId xmlns:p14="http://schemas.microsoft.com/office/powerpoint/2010/main" val="283535705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descr="SecondarySlide3.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676400" y="2362200"/>
            <a:ext cx="7162800" cy="1630362"/>
          </a:xfrm>
        </p:spPr>
        <p:txBody>
          <a:bodyPr>
            <a:noAutofit/>
          </a:bodyPr>
          <a:lstStyle>
            <a:lvl1pPr algn="r">
              <a:defRPr sz="4000">
                <a:solidFill>
                  <a:srgbClr val="D5D1D4"/>
                </a:solidFill>
                <a:latin typeface="Helvetica LT Std Cond" pitchFamily="34" charset="0"/>
              </a:defRPr>
            </a:lvl1pPr>
          </a:lstStyle>
          <a:p>
            <a:r>
              <a:rPr lang="en-US" smtClean="0"/>
              <a:t>Click to edit Master title style</a:t>
            </a:r>
            <a:endParaRPr lang="en-US" dirty="0"/>
          </a:p>
        </p:txBody>
      </p:sp>
      <p:pic>
        <p:nvPicPr>
          <p:cNvPr id="10" name="Picture 9" descr="Block_Logo.png"/>
          <p:cNvPicPr>
            <a:picLocks noChangeAspect="1"/>
          </p:cNvPicPr>
          <p:nvPr userDrawn="1"/>
        </p:nvPicPr>
        <p:blipFill>
          <a:blip r:embed="rId3" cstate="print"/>
          <a:stretch>
            <a:fillRect/>
          </a:stretch>
        </p:blipFill>
        <p:spPr>
          <a:xfrm>
            <a:off x="8001000" y="5848537"/>
            <a:ext cx="838200" cy="7046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descr="SecondarySlide4.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676400" y="2362200"/>
            <a:ext cx="7162800" cy="1630362"/>
          </a:xfrm>
        </p:spPr>
        <p:txBody>
          <a:bodyPr>
            <a:noAutofit/>
          </a:bodyPr>
          <a:lstStyle>
            <a:lvl1pPr algn="r">
              <a:defRPr sz="4000">
                <a:solidFill>
                  <a:srgbClr val="D5D1D4"/>
                </a:solidFill>
                <a:latin typeface="Helvetica LT Std Cond" pitchFamily="34" charset="0"/>
              </a:defRPr>
            </a:lvl1pPr>
          </a:lstStyle>
          <a:p>
            <a:r>
              <a:rPr lang="en-US" smtClean="0"/>
              <a:t>Click to edit Master title style</a:t>
            </a:r>
            <a:endParaRPr lang="en-US" dirty="0"/>
          </a:p>
        </p:txBody>
      </p:sp>
      <p:pic>
        <p:nvPicPr>
          <p:cNvPr id="10" name="Picture 9" descr="Block_Logo.png"/>
          <p:cNvPicPr>
            <a:picLocks noChangeAspect="1"/>
          </p:cNvPicPr>
          <p:nvPr userDrawn="1"/>
        </p:nvPicPr>
        <p:blipFill>
          <a:blip r:embed="rId3" cstate="print"/>
          <a:stretch>
            <a:fillRect/>
          </a:stretch>
        </p:blipFill>
        <p:spPr>
          <a:xfrm>
            <a:off x="8001000" y="5848537"/>
            <a:ext cx="838200" cy="7046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274638"/>
            <a:ext cx="7543800" cy="6397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059363"/>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B9A22B6-644C-4F46-AD2D-33B19604F5AD}" type="slidenum">
              <a:rPr lang="en-US" smtClean="0"/>
              <a:pPr/>
              <a:t>‹#›</a:t>
            </a:fld>
            <a:endParaRPr lang="en-US" dirty="0"/>
          </a:p>
        </p:txBody>
      </p:sp>
      <p:cxnSp>
        <p:nvCxnSpPr>
          <p:cNvPr id="11" name="Straight Connector 10"/>
          <p:cNvCxnSpPr/>
          <p:nvPr userDrawn="1"/>
        </p:nvCxnSpPr>
        <p:spPr>
          <a:xfrm>
            <a:off x="1219200" y="838200"/>
            <a:ext cx="7467600" cy="1588"/>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descr="Block_Logo.png"/>
          <p:cNvPicPr>
            <a:picLocks noChangeAspect="1"/>
          </p:cNvPicPr>
          <p:nvPr userDrawn="1"/>
        </p:nvPicPr>
        <p:blipFill>
          <a:blip r:embed="rId3" cstate="print"/>
          <a:stretch>
            <a:fillRect/>
          </a:stretch>
        </p:blipFill>
        <p:spPr>
          <a:xfrm>
            <a:off x="152400" y="5791200"/>
            <a:ext cx="747560" cy="6284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274638"/>
            <a:ext cx="7543800" cy="6397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059363"/>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B9A22B6-644C-4F46-AD2D-33B19604F5AD}" type="slidenum">
              <a:rPr lang="en-US" smtClean="0"/>
              <a:pPr/>
              <a:t>‹#›</a:t>
            </a:fld>
            <a:endParaRPr lang="en-US" dirty="0"/>
          </a:p>
        </p:txBody>
      </p:sp>
      <p:pic>
        <p:nvPicPr>
          <p:cNvPr id="9" name="Picture 8" descr="Block_Logo.png"/>
          <p:cNvPicPr>
            <a:picLocks noChangeAspect="1"/>
          </p:cNvPicPr>
          <p:nvPr userDrawn="1"/>
        </p:nvPicPr>
        <p:blipFill>
          <a:blip r:embed="rId3" cstate="print"/>
          <a:stretch>
            <a:fillRect/>
          </a:stretch>
        </p:blipFill>
        <p:spPr>
          <a:xfrm>
            <a:off x="152400" y="5791200"/>
            <a:ext cx="747560" cy="628463"/>
          </a:xfrm>
          <a:prstGeom prst="rect">
            <a:avLst/>
          </a:prstGeom>
        </p:spPr>
      </p:pic>
      <p:cxnSp>
        <p:nvCxnSpPr>
          <p:cNvPr id="11" name="Straight Connector 10"/>
          <p:cNvCxnSpPr/>
          <p:nvPr userDrawn="1"/>
        </p:nvCxnSpPr>
        <p:spPr>
          <a:xfrm>
            <a:off x="1219200" y="838200"/>
            <a:ext cx="7467600" cy="1588"/>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274638"/>
            <a:ext cx="7543800" cy="6397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066800"/>
            <a:ext cx="7543800" cy="5059363"/>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B9A22B6-644C-4F46-AD2D-33B19604F5AD}" type="slidenum">
              <a:rPr lang="en-US" smtClean="0"/>
              <a:pPr/>
              <a:t>‹#›</a:t>
            </a:fld>
            <a:endParaRPr lang="en-US" dirty="0"/>
          </a:p>
        </p:txBody>
      </p:sp>
      <p:cxnSp>
        <p:nvCxnSpPr>
          <p:cNvPr id="11" name="Straight Connector 10"/>
          <p:cNvCxnSpPr/>
          <p:nvPr userDrawn="1"/>
        </p:nvCxnSpPr>
        <p:spPr>
          <a:xfrm>
            <a:off x="1219200" y="838132"/>
            <a:ext cx="7467600" cy="165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descr="Block_Logo.png"/>
          <p:cNvPicPr>
            <a:picLocks noChangeAspect="1"/>
          </p:cNvPicPr>
          <p:nvPr userDrawn="1"/>
        </p:nvPicPr>
        <p:blipFill>
          <a:blip r:embed="rId3" cstate="print"/>
          <a:stretch>
            <a:fillRect/>
          </a:stretch>
        </p:blipFill>
        <p:spPr>
          <a:xfrm>
            <a:off x="152400" y="5791200"/>
            <a:ext cx="747560" cy="6284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urpl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1"/>
            <a:ext cx="4038600" cy="4800600"/>
          </a:xfrm>
        </p:spPr>
        <p:txBody>
          <a:bodyPr/>
          <a:lstStyle>
            <a:lvl1pPr>
              <a:defRPr sz="2800">
                <a:latin typeface="Helvetica LT Std Cond" pitchFamily="34" charset="0"/>
              </a:defRPr>
            </a:lvl1pPr>
            <a:lvl2pPr>
              <a:defRPr sz="2400">
                <a:latin typeface="Helvetica LT Std Cond" pitchFamily="34" charset="0"/>
              </a:defRPr>
            </a:lvl2pPr>
            <a:lvl3pPr>
              <a:buFont typeface="Garamond" pitchFamily="18" charset="0"/>
              <a:buChar char="&gt;"/>
              <a:defRPr sz="2000">
                <a:latin typeface="Helvetica LT Std Cond" pitchFamily="34" charset="0"/>
              </a:defRPr>
            </a:lvl3pPr>
            <a:lvl4pPr>
              <a:buFont typeface="Courier New" pitchFamily="49" charset="0"/>
              <a:buChar char="o"/>
              <a:defRPr sz="1800">
                <a:latin typeface="Helvetica LT Std Cond" pitchFamily="34" charset="0"/>
              </a:defRPr>
            </a:lvl4pPr>
            <a:lvl5pPr>
              <a:defRPr sz="1800">
                <a:latin typeface="Helvetica LT Std Cond"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9" name="Picture 8" descr="PurpleSecondarySlid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90600" y="274638"/>
            <a:ext cx="7696200" cy="563562"/>
          </a:xfrm>
        </p:spPr>
        <p:txBody>
          <a:bodyPr>
            <a:noAutofit/>
          </a:bodyPr>
          <a:lstStyle>
            <a:lvl1pPr algn="l">
              <a:defRPr sz="2800">
                <a:latin typeface="Helvetica LT Std Cond" pitchFamily="34" charset="0"/>
              </a:defRPr>
            </a:lvl1p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FB9A22B6-644C-4F46-AD2D-33B19604F5AD}" type="slidenum">
              <a:rPr lang="en-US" smtClean="0"/>
              <a:pPr/>
              <a:t>‹#›</a:t>
            </a:fld>
            <a:endParaRPr lang="en-US" dirty="0"/>
          </a:p>
        </p:txBody>
      </p:sp>
      <p:pic>
        <p:nvPicPr>
          <p:cNvPr id="10" name="Picture 9" descr="Block_Logo.png"/>
          <p:cNvPicPr>
            <a:picLocks noChangeAspect="1"/>
          </p:cNvPicPr>
          <p:nvPr userDrawn="1"/>
        </p:nvPicPr>
        <p:blipFill>
          <a:blip r:embed="rId3" cstate="print"/>
          <a:stretch>
            <a:fillRect/>
          </a:stretch>
        </p:blipFill>
        <p:spPr>
          <a:xfrm>
            <a:off x="76200" y="228600"/>
            <a:ext cx="762000" cy="640603"/>
          </a:xfrm>
          <a:prstGeom prst="rect">
            <a:avLst/>
          </a:prstGeom>
        </p:spPr>
      </p:pic>
      <p:cxnSp>
        <p:nvCxnSpPr>
          <p:cNvPr id="11" name="Straight Connector 10"/>
          <p:cNvCxnSpPr/>
          <p:nvPr userDrawn="1"/>
        </p:nvCxnSpPr>
        <p:spPr>
          <a:xfrm>
            <a:off x="990600" y="838082"/>
            <a:ext cx="7696200" cy="1706"/>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userDrawn="1">
            <p:extLst>
              <p:ext uri="{D42A27DB-BD31-4B8C-83A1-F6EECF244321}">
                <p14:modId xmlns:p14="http://schemas.microsoft.com/office/powerpoint/2010/main" val="2217098492"/>
              </p:ext>
            </p:extLst>
          </p:nvPr>
        </p:nvGraphicFramePr>
        <p:xfrm>
          <a:off x="342900" y="1096852"/>
          <a:ext cx="8470851" cy="5227748"/>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&lt;TITLE&gt;</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348958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cap="none" normalizeH="0" baseline="0" dirty="0" smtClean="0">
                          <a:ln>
                            <a:noFill/>
                          </a:ln>
                          <a:solidFill>
                            <a:schemeClr val="tx1"/>
                          </a:solidFill>
                          <a:effectLst/>
                          <a:latin typeface="Calibri" pitchFamily="34" charset="0"/>
                        </a:rPr>
                        <a:t>Instructions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2402">
                <a:tc gridSpan="2">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rgbClr val="000000"/>
                          </a:solidFill>
                          <a:effectLst/>
                          <a:latin typeface="+mn-lt"/>
                        </a:rPr>
                        <a:t>Notes</a:t>
                      </a:r>
                      <a:r>
                        <a:rPr kumimoji="0" lang="en-US" sz="1200" b="0" i="0" u="none" strike="noStrike" cap="none" normalizeH="0" baseline="0" dirty="0" smtClean="0">
                          <a:ln>
                            <a:noFill/>
                          </a:ln>
                          <a:solidFill>
                            <a:srgbClr val="000000"/>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1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63411600"/>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3410D-B353-4367-8E22-573EC1051A6A}" type="datetimeFigureOut">
              <a:rPr lang="en-US" smtClean="0"/>
              <a:pPr/>
              <a:t>7/10/2013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A22B6-644C-4F46-AD2D-33B19604F5A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61" r:id="rId7"/>
    <p:sldLayoutId id="2147483652" r:id="rId8"/>
    <p:sldLayoutId id="2147483671" r:id="rId9"/>
    <p:sldLayoutId id="2147483672" r:id="rId10"/>
    <p:sldLayoutId id="2147483673" r:id="rId11"/>
    <p:sldLayoutId id="2147483662" r:id="rId12"/>
    <p:sldLayoutId id="2147483663" r:id="rId13"/>
    <p:sldLayoutId id="2147483667" r:id="rId14"/>
    <p:sldLayoutId id="2147483668" r:id="rId15"/>
    <p:sldLayoutId id="2147483669" r:id="rId16"/>
    <p:sldLayoutId id="2147483658" r:id="rId17"/>
    <p:sldLayoutId id="2147483659" r:id="rId18"/>
    <p:sldLayoutId id="2147483670" r:id="rId19"/>
    <p:sldLayoutId id="2147483674" r:id="rId20"/>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UT-CAD Manager</a:t>
            </a:r>
            <a:endParaRPr lang="en-US" dirty="0"/>
          </a:p>
        </p:txBody>
      </p:sp>
    </p:spTree>
    <p:extLst>
      <p:ext uri="{BB962C8B-B14F-4D97-AF65-F5344CB8AC3E}">
        <p14:creationId xmlns:p14="http://schemas.microsoft.com/office/powerpoint/2010/main" val="113188582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a:t>Define Room Standard Highlight Patterns</a:t>
            </a:r>
          </a:p>
        </p:txBody>
      </p:sp>
      <p:graphicFrame>
        <p:nvGraphicFramePr>
          <p:cNvPr id="6" name="Table 5"/>
          <p:cNvGraphicFramePr>
            <a:graphicFrameLocks noGrp="1"/>
          </p:cNvGraphicFramePr>
          <p:nvPr>
            <p:extLst>
              <p:ext uri="{D42A27DB-BD31-4B8C-83A1-F6EECF244321}">
                <p14:modId xmlns:p14="http://schemas.microsoft.com/office/powerpoint/2010/main" val="455422181"/>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Standard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kern="1200" cap="none" normalizeH="0" baseline="0" dirty="0" smtClean="0">
                          <a:ln>
                            <a:noFill/>
                          </a:ln>
                          <a:solidFill>
                            <a:schemeClr val="tx1"/>
                          </a:solidFill>
                          <a:effectLst/>
                          <a:latin typeface="Calibri" pitchFamily="34" charset="0"/>
                          <a:ea typeface="+mn-ea"/>
                          <a:cs typeface="+mn-cs"/>
                        </a:rPr>
                        <a:t>Click on the Refresh button and t</a:t>
                      </a:r>
                      <a:r>
                        <a:rPr lang="en-US" sz="1100" b="0" dirty="0" smtClean="0"/>
                        <a:t>he system displays the hatch </a:t>
                      </a:r>
                      <a:r>
                        <a:rPr lang="en-US" sz="1100" b="0" kern="1200" dirty="0" smtClean="0">
                          <a:solidFill>
                            <a:schemeClr val="tx1"/>
                          </a:solidFill>
                          <a:effectLst/>
                          <a:latin typeface="+mn-lt"/>
                          <a:ea typeface="+mn-ea"/>
                          <a:cs typeface="+mn-cs"/>
                        </a:rPr>
                        <a:t>patterns</a:t>
                      </a:r>
                      <a:r>
                        <a:rPr lang="en-US" sz="1100" b="0" dirty="0" smtClean="0"/>
                        <a:t>. (If you have an older browser, you may need to exit the view and then reload it in order for the hatch </a:t>
                      </a:r>
                      <a:r>
                        <a:rPr lang="en-US" sz="1100" b="0" kern="1200" dirty="0" smtClean="0">
                          <a:solidFill>
                            <a:schemeClr val="tx1"/>
                          </a:solidFill>
                          <a:effectLst/>
                          <a:latin typeface="+mn-lt"/>
                          <a:ea typeface="+mn-ea"/>
                          <a:cs typeface="+mn-cs"/>
                        </a:rPr>
                        <a:t>patterns</a:t>
                      </a:r>
                      <a:r>
                        <a:rPr lang="en-US" sz="1100" b="0" dirty="0" smtClean="0"/>
                        <a:t> to display.)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To generate the view as a Word document,</a:t>
                      </a:r>
                      <a:r>
                        <a:rPr lang="en-US" sz="1100" baseline="0" dirty="0" smtClean="0"/>
                        <a:t> click on the DOCX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cap="none" normalizeH="0" baseline="0" dirty="0" smtClean="0">
                          <a:ln>
                            <a:noFill/>
                          </a:ln>
                          <a:solidFill>
                            <a:schemeClr val="tx1"/>
                          </a:solidFill>
                          <a:effectLst/>
                          <a:latin typeface="Calibri" pitchFamily="34" charset="0"/>
                        </a:rPr>
                        <a:t>To generate the view as an Excel document, click on the XLS button.</a:t>
                      </a:r>
                      <a:endParaRPr lang="en-US" sz="1100" b="0" i="0" u="none" strike="noStrike" kern="1200" baseline="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endParaRPr kumimoji="0" lang="en-US" sz="11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550" y="1605150"/>
            <a:ext cx="6177143" cy="2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auto">
          <a:xfrm>
            <a:off x="7250875" y="15739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5" name="Oval 14"/>
          <p:cNvSpPr/>
          <p:nvPr/>
        </p:nvSpPr>
        <p:spPr bwMode="auto">
          <a:xfrm>
            <a:off x="8165275" y="1589438"/>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sp>
        <p:nvSpPr>
          <p:cNvPr id="16" name="Oval 15"/>
          <p:cNvSpPr/>
          <p:nvPr/>
        </p:nvSpPr>
        <p:spPr bwMode="auto">
          <a:xfrm>
            <a:off x="7736775" y="15739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Tree>
    <p:extLst>
      <p:ext uri="{BB962C8B-B14F-4D97-AF65-F5344CB8AC3E}">
        <p14:creationId xmlns:p14="http://schemas.microsoft.com/office/powerpoint/2010/main" val="73619922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Categories &amp; Area Types to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6500911"/>
              </p:ext>
            </p:extLst>
          </p:nvPr>
        </p:nvGraphicFramePr>
        <p:xfrm>
          <a:off x="292149" y="1092900"/>
          <a:ext cx="8470851" cy="5384100"/>
        </p:xfrm>
        <a:graphic>
          <a:graphicData uri="http://schemas.openxmlformats.org/drawingml/2006/table">
            <a:tbl>
              <a:tblPr/>
              <a:tblGrid>
                <a:gridCol w="2247491"/>
                <a:gridCol w="6223360"/>
              </a:tblGrid>
              <a:tr h="3760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Category &amp; Area Types to Rooms</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08037">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Assign Category and Area Types to Rooms task is used to assign </a:t>
                      </a:r>
                      <a:r>
                        <a:rPr lang="en-US" sz="1100" dirty="0" smtClean="0"/>
                        <a:t>room categories</a:t>
                      </a:r>
                      <a:r>
                        <a:rPr lang="en-US" sz="1100" baseline="0" dirty="0" smtClean="0"/>
                        <a:t> and area types </a:t>
                      </a:r>
                      <a:r>
                        <a:rPr lang="en-US" sz="1100" dirty="0" smtClean="0"/>
                        <a:t>to rooms by locating the room on a floor plan and editing its data.</a:t>
                      </a: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Assign Categories and Area Types to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 and a panel for selecting the room category</a:t>
                      </a:r>
                      <a:r>
                        <a:rPr lang="en-US" sz="1100" baseline="0" dirty="0" smtClean="0"/>
                        <a:t> and</a:t>
                      </a:r>
                      <a:r>
                        <a:rPr lang="en-US" sz="1100" dirty="0" smtClean="0"/>
                        <a:t> room type.</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edit.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panel. The drawing's rooms are highlighted according to the colors of the room category</a:t>
                      </a:r>
                      <a:r>
                        <a:rPr lang="en-US" sz="1100" baseline="0" dirty="0" smtClean="0"/>
                        <a:t> and type</a:t>
                      </a:r>
                      <a:r>
                        <a:rPr lang="en-US" sz="1100" dirty="0" smtClean="0"/>
                        <a:t> records displayed under</a:t>
                      </a:r>
                      <a:r>
                        <a:rPr lang="en-US" sz="1100" baseline="0" dirty="0" smtClean="0"/>
                        <a:t> the lower left panel</a:t>
                      </a:r>
                      <a:r>
                        <a:rPr lang="en-US" sz="1100" dirty="0" smtClean="0"/>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050" y="1500188"/>
            <a:ext cx="6132001" cy="359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457700" y="2514353"/>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556662" y="21860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379548492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Categories &amp; Types to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0926190"/>
              </p:ext>
            </p:extLst>
          </p:nvPr>
        </p:nvGraphicFramePr>
        <p:xfrm>
          <a:off x="381000" y="1143000"/>
          <a:ext cx="8470851" cy="5410200"/>
        </p:xfrm>
        <a:graphic>
          <a:graphicData uri="http://schemas.openxmlformats.org/drawingml/2006/table">
            <a:tbl>
              <a:tblPr/>
              <a:tblGrid>
                <a:gridCol w="2247491"/>
                <a:gridCol w="6223360"/>
              </a:tblGrid>
              <a:tr h="378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Category &amp; Types to Rooms </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3200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assign a category</a:t>
                      </a:r>
                      <a:r>
                        <a:rPr lang="en-US" sz="1100" baseline="0" dirty="0" smtClean="0"/>
                        <a:t> and area type </a:t>
                      </a:r>
                      <a:r>
                        <a:rPr lang="en-US" sz="1100" dirty="0" smtClean="0"/>
                        <a:t>to a room, select the area type in the lower left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In the drawing, click on the room to which you want to assign.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The system redisplays the room in the color associated with the selected value. In the lower right panel, Assignments, the program lists the assignments that you make with this task. Note:  The room asset text is not updated until you actually save the change.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the Save</a:t>
                      </a:r>
                      <a:r>
                        <a:rPr lang="en-US" sz="1100" baseline="0" dirty="0" smtClean="0"/>
                        <a:t> button </a:t>
                      </a:r>
                      <a:r>
                        <a:rPr lang="en-US" sz="1100" dirty="0" smtClean="0"/>
                        <a:t>in the Assignments panel</a:t>
                      </a:r>
                      <a:r>
                        <a:rPr lang="en-US" sz="1100" baseline="0" dirty="0" smtClean="0"/>
                        <a:t> .  T</a:t>
                      </a:r>
                      <a:r>
                        <a:rPr lang="en-US" sz="1100" dirty="0" smtClean="0"/>
                        <a:t>he assignments are changed in the database and the labeling asset text is updated.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cancel all your assignments, click on the Revert All button.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50104"/>
            <a:ext cx="6138953" cy="378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3452751" y="41504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
        <p:nvSpPr>
          <p:cNvPr id="7" name="Oval 6"/>
          <p:cNvSpPr/>
          <p:nvPr/>
        </p:nvSpPr>
        <p:spPr bwMode="auto">
          <a:xfrm>
            <a:off x="6477000" y="27432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7578931" y="45220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8</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9" name="Oval 8"/>
          <p:cNvSpPr/>
          <p:nvPr/>
        </p:nvSpPr>
        <p:spPr bwMode="auto">
          <a:xfrm>
            <a:off x="8217725" y="4515332"/>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0" name="Oval 9"/>
          <p:cNvSpPr/>
          <p:nvPr/>
        </p:nvSpPr>
        <p:spPr bwMode="auto">
          <a:xfrm>
            <a:off x="5200405" y="47125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Tree>
    <p:extLst>
      <p:ext uri="{BB962C8B-B14F-4D97-AF65-F5344CB8AC3E}">
        <p14:creationId xmlns:p14="http://schemas.microsoft.com/office/powerpoint/2010/main" val="1899018057"/>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Room Standards to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39441195"/>
              </p:ext>
            </p:extLst>
          </p:nvPr>
        </p:nvGraphicFramePr>
        <p:xfrm>
          <a:off x="328551" y="1160697"/>
          <a:ext cx="8470851" cy="5181600"/>
        </p:xfrm>
        <a:graphic>
          <a:graphicData uri="http://schemas.openxmlformats.org/drawingml/2006/table">
            <a:tbl>
              <a:tblPr/>
              <a:tblGrid>
                <a:gridCol w="2247491"/>
                <a:gridCol w="6223360"/>
              </a:tblGrid>
              <a:tr h="37798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Room Standards to Rooms </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803611">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Assign Room Standards to Rooms task is used to assign </a:t>
                      </a:r>
                      <a:r>
                        <a:rPr lang="en-US" sz="1100" dirty="0" smtClean="0"/>
                        <a:t>room standards to rooms by locating the room on a floor plan and editing its data.</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Assign Room Standards  to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 and a panel for selecting the room standard.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edit.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 The drawing's rooms are highlighted according to the colors of the room standard records displayed under</a:t>
                      </a:r>
                      <a:r>
                        <a:rPr lang="en-US" sz="1100" baseline="0" dirty="0" smtClean="0"/>
                        <a:t> the lower left panel</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424" y="1576451"/>
            <a:ext cx="6139714" cy="437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657600" y="28238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691250" y="24312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Tree>
    <p:extLst>
      <p:ext uri="{BB962C8B-B14F-4D97-AF65-F5344CB8AC3E}">
        <p14:creationId xmlns:p14="http://schemas.microsoft.com/office/powerpoint/2010/main" val="112037919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Room Standards to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80159523"/>
              </p:ext>
            </p:extLst>
          </p:nvPr>
        </p:nvGraphicFramePr>
        <p:xfrm>
          <a:off x="351525" y="1219200"/>
          <a:ext cx="8470851" cy="5334000"/>
        </p:xfrm>
        <a:graphic>
          <a:graphicData uri="http://schemas.openxmlformats.org/drawingml/2006/table">
            <a:tbl>
              <a:tblPr/>
              <a:tblGrid>
                <a:gridCol w="2247491"/>
                <a:gridCol w="6223360"/>
              </a:tblGrid>
              <a:tr h="37798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Room Standards to Rooms </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56011">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assign a room</a:t>
                      </a:r>
                      <a:r>
                        <a:rPr lang="en-US" sz="1100" baseline="0" dirty="0" smtClean="0"/>
                        <a:t> standard </a:t>
                      </a:r>
                      <a:r>
                        <a:rPr lang="en-US" sz="1100" dirty="0" smtClean="0"/>
                        <a:t>to a room, select the room standard in the lower left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In the drawing, click on the room to which you want to assign.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The system redisplays the room in the color associated with the selected value. In the lower right panel, Assignments, the program lists the assignments that you make with this task. Note:  The room asset text is not updated until you actually save the change.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the Save</a:t>
                      </a:r>
                      <a:r>
                        <a:rPr lang="en-US" sz="1100" baseline="0" dirty="0" smtClean="0"/>
                        <a:t> button </a:t>
                      </a:r>
                      <a:r>
                        <a:rPr lang="en-US" sz="1100" dirty="0" smtClean="0"/>
                        <a:t>in the Assignments panel</a:t>
                      </a:r>
                      <a:r>
                        <a:rPr lang="en-US" sz="1100" baseline="0" dirty="0" smtClean="0"/>
                        <a:t>  T</a:t>
                      </a:r>
                      <a:r>
                        <a:rPr lang="en-US" sz="1100" dirty="0" smtClean="0"/>
                        <a:t>he assignments are changed in the database and the labeling asset text is updated.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cancel all your assignments, click</a:t>
                      </a:r>
                      <a:r>
                        <a:rPr lang="en-US" sz="1100" baseline="0" dirty="0" smtClean="0"/>
                        <a:t> on</a:t>
                      </a:r>
                      <a:r>
                        <a:rPr lang="en-US" sz="1100" dirty="0" smtClean="0"/>
                        <a:t> the Revert All button.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374" y="1625190"/>
            <a:ext cx="6156286" cy="445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3696559" y="47840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7" name="Oval 6"/>
          <p:cNvSpPr/>
          <p:nvPr/>
        </p:nvSpPr>
        <p:spPr bwMode="auto">
          <a:xfrm>
            <a:off x="5398325" y="40504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7350825" y="50079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sp>
        <p:nvSpPr>
          <p:cNvPr id="9" name="Oval 8"/>
          <p:cNvSpPr/>
          <p:nvPr/>
        </p:nvSpPr>
        <p:spPr bwMode="auto">
          <a:xfrm>
            <a:off x="8077200" y="5008173"/>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0" name="Oval 9"/>
          <p:cNvSpPr/>
          <p:nvPr/>
        </p:nvSpPr>
        <p:spPr bwMode="auto">
          <a:xfrm>
            <a:off x="4929250" y="52103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341224321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Colleges &amp; Cost Centers to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9746431"/>
              </p:ext>
            </p:extLst>
          </p:nvPr>
        </p:nvGraphicFramePr>
        <p:xfrm>
          <a:off x="304800" y="1143000"/>
          <a:ext cx="8470851" cy="5182554"/>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Colleges &amp; Cost Centers to Rooms </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708206">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Assign Colleges and Cost Centers to Rooms task is used to assign </a:t>
                      </a:r>
                      <a:r>
                        <a:rPr lang="en-US" sz="1100" dirty="0" smtClean="0"/>
                        <a:t>colleges</a:t>
                      </a:r>
                      <a:r>
                        <a:rPr lang="en-US" sz="1100" baseline="0" dirty="0" smtClean="0"/>
                        <a:t> and responsible cost centers </a:t>
                      </a:r>
                      <a:r>
                        <a:rPr lang="en-US" sz="1100" dirty="0" smtClean="0"/>
                        <a:t>to rooms by locating the room on a floor plan and editing its data.</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Assign Room Colleges and Cost Centers to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 and a panel for selecting the</a:t>
                      </a:r>
                      <a:r>
                        <a:rPr lang="en-US" sz="1100" baseline="0" dirty="0" smtClean="0"/>
                        <a:t> college and cost center</a:t>
                      </a:r>
                      <a:r>
                        <a:rPr lang="en-US" sz="1100" dirty="0" smtClean="0"/>
                        <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edit.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 The drawing's rooms are highlighted according to the colors of the room standard records displayed under</a:t>
                      </a:r>
                      <a:r>
                        <a:rPr lang="en-US" sz="1100" baseline="0" dirty="0" smtClean="0"/>
                        <a:t> the lower left panel</a:t>
                      </a:r>
                      <a:r>
                        <a:rPr lang="en-US" sz="1100" dirty="0" smtClean="0"/>
                        <a:t>. </a:t>
                      </a: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925" y="1571562"/>
            <a:ext cx="6176000" cy="4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574475" y="277492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6898575" y="24027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Tree>
    <p:extLst>
      <p:ext uri="{BB962C8B-B14F-4D97-AF65-F5344CB8AC3E}">
        <p14:creationId xmlns:p14="http://schemas.microsoft.com/office/powerpoint/2010/main" val="257454596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Assign </a:t>
            </a:r>
            <a:r>
              <a:rPr lang="en-US" dirty="0"/>
              <a:t>Colleges &amp; Cost Centers to </a:t>
            </a:r>
            <a:r>
              <a:rPr lang="en-US" dirty="0" smtClean="0"/>
              <a:t>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80801532"/>
              </p:ext>
            </p:extLst>
          </p:nvPr>
        </p:nvGraphicFramePr>
        <p:xfrm>
          <a:off x="314374" y="1219200"/>
          <a:ext cx="8470851" cy="53340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Assign Colleges &amp; Cost Centers to Rooms </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3680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assign a college and responsible</a:t>
                      </a:r>
                      <a:r>
                        <a:rPr lang="en-US" sz="1100" baseline="0" dirty="0" smtClean="0"/>
                        <a:t> cost center </a:t>
                      </a:r>
                      <a:r>
                        <a:rPr lang="en-US" sz="1100" dirty="0" smtClean="0"/>
                        <a:t>to a room, select the responsible cost center in the lower left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In the drawing, click on the room to which you want to assign.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The system redisplays the room in the color associated with the selected value. In the lower right panel, Assignments, the program lists the assignments that you make with this task. Note:  The room asset text is not updated until you actually save the change.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the Save</a:t>
                      </a:r>
                      <a:r>
                        <a:rPr lang="en-US" sz="1100" baseline="0" dirty="0" smtClean="0"/>
                        <a:t> button </a:t>
                      </a:r>
                      <a:r>
                        <a:rPr lang="en-US" sz="1100" dirty="0" smtClean="0"/>
                        <a:t>in the Assignments panel</a:t>
                      </a:r>
                      <a:r>
                        <a:rPr lang="en-US" sz="1100" baseline="0" dirty="0" smtClean="0"/>
                        <a:t>  T</a:t>
                      </a:r>
                      <a:r>
                        <a:rPr lang="en-US" sz="1100" dirty="0" smtClean="0"/>
                        <a:t>he assignments are changed in the database and the labeling asset text is updated.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cancel all your assignments, click on the Revert All button.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52650"/>
            <a:ext cx="6176000" cy="4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3867410" y="46195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7" name="Oval 6"/>
          <p:cNvSpPr/>
          <p:nvPr/>
        </p:nvSpPr>
        <p:spPr bwMode="auto">
          <a:xfrm>
            <a:off x="5728280" y="50935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
        <p:nvSpPr>
          <p:cNvPr id="8" name="Oval 7"/>
          <p:cNvSpPr/>
          <p:nvPr/>
        </p:nvSpPr>
        <p:spPr bwMode="auto">
          <a:xfrm>
            <a:off x="7338950" y="48768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sp>
        <p:nvSpPr>
          <p:cNvPr id="9" name="Oval 8"/>
          <p:cNvSpPr/>
          <p:nvPr/>
        </p:nvSpPr>
        <p:spPr bwMode="auto">
          <a:xfrm>
            <a:off x="8001000" y="487704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0" name="Oval 9"/>
          <p:cNvSpPr/>
          <p:nvPr/>
        </p:nvSpPr>
        <p:spPr bwMode="auto">
          <a:xfrm>
            <a:off x="5708489" y="38862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6</a:t>
            </a:r>
          </a:p>
        </p:txBody>
      </p:sp>
    </p:spTree>
    <p:extLst>
      <p:ext uri="{BB962C8B-B14F-4D97-AF65-F5344CB8AC3E}">
        <p14:creationId xmlns:p14="http://schemas.microsoft.com/office/powerpoint/2010/main" val="165484565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Locate Employee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51524312"/>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Locate Employee</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Locate Employee task is used to view an employee’s location on a floor plan.</a:t>
                      </a:r>
                      <a:endParaRPr lang="en-US" sz="11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Locate Employee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Filter console, select an employee by entering the Employee ID or click on the select value button to select an employee.</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Click on the Show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displays the selected employee on the Employees panel.</a:t>
                      </a:r>
                      <a:r>
                        <a:rPr lang="en-US" sz="1100" baseline="0" dirty="0" smtClean="0"/>
                        <a:t>  </a:t>
                      </a:r>
                      <a:r>
                        <a:rPr lang="en-US" sz="1100" dirty="0" smtClean="0"/>
                        <a:t>Click on</a:t>
                      </a:r>
                      <a:r>
                        <a:rPr lang="en-US" sz="1100" baseline="0" dirty="0" smtClean="0"/>
                        <a:t> the check box beside the employee ID.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employee information is displayed on the Employee Details  panel.</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FB9A22B6-644C-4F46-AD2D-33B19604F5AD}" type="slidenum">
              <a:rPr lang="en-US" smtClean="0"/>
              <a:pPr/>
              <a:t>17</a:t>
            </a:fld>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426" y="1604906"/>
            <a:ext cx="6124762" cy="309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6708075" y="191668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0" name="Oval 9"/>
          <p:cNvSpPr/>
          <p:nvPr/>
        </p:nvSpPr>
        <p:spPr bwMode="auto">
          <a:xfrm>
            <a:off x="7048499" y="1569034"/>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2" name="Oval 11"/>
          <p:cNvSpPr/>
          <p:nvPr/>
        </p:nvSpPr>
        <p:spPr bwMode="auto">
          <a:xfrm>
            <a:off x="2626426" y="26670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3" name="Oval 12"/>
          <p:cNvSpPr/>
          <p:nvPr/>
        </p:nvSpPr>
        <p:spPr bwMode="auto">
          <a:xfrm>
            <a:off x="5676932" y="42553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Tree>
    <p:extLst>
      <p:ext uri="{BB962C8B-B14F-4D97-AF65-F5344CB8AC3E}">
        <p14:creationId xmlns:p14="http://schemas.microsoft.com/office/powerpoint/2010/main" val="285308891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Locate Employee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6458971"/>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Locate Employee</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dirty="0" smtClean="0"/>
                        <a:t>If the room that the employee occupies is represented in floor plan drawing, the system displays this drawing and highlights this room.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p>
                    <a:p>
                      <a:r>
                        <a:rPr lang="en-US" sz="1100" dirty="0" smtClean="0"/>
                        <a:t>Note:  If the employee is not assigned to a room, the system alerts you.   If the employee is assigned to a room that is not represented in a floor plan drawing, the system displays the room information in the bottom panel but does not display a drawing. </a:t>
                      </a:r>
                    </a:p>
                    <a:p>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r>
                        <a:rPr lang="en-US" sz="1100" dirty="0" smtClean="0"/>
                        <a:t>To generate the view as a Word document,</a:t>
                      </a:r>
                      <a:r>
                        <a:rPr lang="en-US" sz="1100" baseline="0" dirty="0" smtClean="0"/>
                        <a:t> click on the DOC button.</a:t>
                      </a:r>
                      <a:r>
                        <a:rPr lang="en-US" sz="1100" dirty="0" smtClean="0"/>
                        <a:t> </a:t>
                      </a:r>
                      <a:endParaRPr lang="en-US" sz="1100" b="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endParaRPr lang="en-US" sz="110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endParaRPr kumimoji="0" lang="en-US" sz="11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FB9A22B6-644C-4F46-AD2D-33B19604F5AD}" type="slidenum">
              <a:rPr lang="en-US" smtClean="0"/>
              <a:pPr/>
              <a:t>18</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426" y="1588325"/>
            <a:ext cx="6136001" cy="314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6898575" y="24146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7608125" y="2404754"/>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9" name="Oval 8"/>
          <p:cNvSpPr/>
          <p:nvPr/>
        </p:nvSpPr>
        <p:spPr bwMode="auto">
          <a:xfrm>
            <a:off x="8499686" y="19812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8</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163191154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 Assignable Vacant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45521616"/>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View Assignable Vacant Rooms</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View Assignable Vacant Rooms task is used to  view a list of vacant rooms.</a:t>
                      </a:r>
                      <a:endParaRPr lang="en-US" sz="11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View Assignable Vacant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The vacant rooms data is displayed on the Rooms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kern="1200" dirty="0" smtClean="0">
                          <a:solidFill>
                            <a:schemeClr val="tx1"/>
                          </a:solidFill>
                          <a:effectLst/>
                          <a:latin typeface="+mn-lt"/>
                          <a:ea typeface="+mn-ea"/>
                          <a:cs typeface="+mn-cs"/>
                        </a:rPr>
                        <a:t>To view the data based on room vacancy flag,</a:t>
                      </a:r>
                      <a:r>
                        <a:rPr lang="en-US" sz="1100" kern="1200" baseline="0" dirty="0" smtClean="0">
                          <a:solidFill>
                            <a:schemeClr val="tx1"/>
                          </a:solidFill>
                          <a:effectLst/>
                          <a:latin typeface="+mn-lt"/>
                          <a:ea typeface="+mn-ea"/>
                          <a:cs typeface="+mn-cs"/>
                        </a:rPr>
                        <a:t> click on the View by Vacancy Flag button.</a:t>
                      </a: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To generate the view as a PDF document,</a:t>
                      </a:r>
                      <a:r>
                        <a:rPr lang="en-US" sz="1100" baseline="0" dirty="0" smtClean="0"/>
                        <a:t> click on the PDF button and  a </a:t>
                      </a:r>
                      <a:r>
                        <a:rPr lang="en-US" sz="1100" dirty="0" smtClean="0"/>
                        <a:t>separate browser window opens</a:t>
                      </a:r>
                      <a:r>
                        <a:rPr lang="en-US" sz="1100" baseline="0" dirty="0" smtClean="0"/>
                        <a:t> and d</a:t>
                      </a:r>
                      <a:r>
                        <a:rPr lang="en-US" sz="1100" dirty="0" smtClean="0"/>
                        <a:t>isplays the panel's data in </a:t>
                      </a:r>
                      <a:r>
                        <a:rPr lang="en-US" sz="1100" b="0" kern="1200" dirty="0" smtClean="0">
                          <a:solidFill>
                            <a:schemeClr val="tx1"/>
                          </a:solidFill>
                          <a:effectLst/>
                          <a:latin typeface="+mn-lt"/>
                          <a:ea typeface="+mn-ea"/>
                          <a:cs typeface="+mn-cs"/>
                        </a:rPr>
                        <a:t>PDF</a:t>
                      </a:r>
                      <a:r>
                        <a:rPr lang="en-US" sz="1100" b="0" dirty="0" smtClean="0"/>
                        <a:t> </a:t>
                      </a:r>
                      <a:r>
                        <a:rPr lang="en-US" sz="1100" dirty="0" smtClean="0"/>
                        <a:t>format.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To generate the view in Excel format, click on the XLS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FB9A22B6-644C-4F46-AD2D-33B19604F5AD}" type="slidenum">
              <a:rPr lang="en-US" smtClean="0"/>
              <a:pPr/>
              <a:t>19</a:t>
            </a:fld>
            <a:endParaRPr lang="en-US"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332" y="1581734"/>
            <a:ext cx="6138000" cy="470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3147950" y="184518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0" name="Oval 9"/>
          <p:cNvSpPr/>
          <p:nvPr/>
        </p:nvSpPr>
        <p:spPr bwMode="auto">
          <a:xfrm>
            <a:off x="5583908" y="163039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2" name="Oval 11"/>
          <p:cNvSpPr/>
          <p:nvPr/>
        </p:nvSpPr>
        <p:spPr bwMode="auto">
          <a:xfrm>
            <a:off x="7539345" y="163039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3" name="Oval 12"/>
          <p:cNvSpPr/>
          <p:nvPr/>
        </p:nvSpPr>
        <p:spPr bwMode="auto">
          <a:xfrm>
            <a:off x="8153400" y="1622728"/>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Tree>
    <p:extLst>
      <p:ext uri="{BB962C8B-B14F-4D97-AF65-F5344CB8AC3E}">
        <p14:creationId xmlns:p14="http://schemas.microsoft.com/office/powerpoint/2010/main" val="118196572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Define College and Fund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0180654"/>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College and Fund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latin typeface="+mn-lt"/>
                        </a:rPr>
                        <a:t>The Define</a:t>
                      </a:r>
                      <a:r>
                        <a:rPr lang="en-US" sz="1100" b="0" baseline="0" dirty="0" smtClean="0">
                          <a:latin typeface="+mn-lt"/>
                        </a:rPr>
                        <a:t> College and Fund Highlight Patterns task is used to assign a highlight pattern to a college and.</a:t>
                      </a:r>
                      <a:endParaRPr kumimoji="0" lang="en-US" sz="1100" b="0" i="0" u="none" strike="noStrike" cap="none" normalizeH="0" baseline="0" dirty="0" smtClean="0">
                        <a:ln>
                          <a:noFill/>
                        </a:ln>
                        <a:solidFill>
                          <a:schemeClr val="tx1"/>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mn-lt"/>
                        </a:rPr>
                        <a:t>On the Process Navigator, click on the Space Inventory &amp; Performance activity, and click on the UT-CAD Manager role or process and click on the Define </a:t>
                      </a:r>
                      <a:r>
                        <a:rPr lang="en-US" sz="1100" b="0" baseline="0" dirty="0" smtClean="0">
                          <a:latin typeface="+mn-lt"/>
                        </a:rPr>
                        <a:t>College and Fund Highlight Patterns </a:t>
                      </a:r>
                      <a:r>
                        <a:rPr kumimoji="0" lang="en-US" sz="1100" b="0" i="0" u="none" strike="noStrike" cap="none" normalizeH="0" baseline="0" dirty="0" smtClean="0">
                          <a:ln>
                            <a:noFill/>
                          </a:ln>
                          <a:solidFill>
                            <a:schemeClr val="tx1"/>
                          </a:solidFill>
                          <a:effectLst/>
                          <a:latin typeface="+mn-lt"/>
                        </a:rPr>
                        <a:t>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Click on the Edit button beside any category (college or fund) to manually change a single highlight pattern.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To automatically generate a solid fill or hatch pattern for a college or fund, click on  the Create Using Hatches or Create Using colors button.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solid fill, the system will display a sample swatch in the grid.</a:t>
                      </a:r>
                      <a:r>
                        <a:rPr lang="en-US" sz="1100" b="0" baseline="0" dirty="0" smtClean="0"/>
                        <a:t>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hatch </a:t>
                      </a:r>
                      <a:r>
                        <a:rPr lang="en-US" sz="1100" b="0" kern="1200" dirty="0" smtClean="0">
                          <a:solidFill>
                            <a:schemeClr val="tx1"/>
                          </a:solidFill>
                          <a:effectLst/>
                          <a:latin typeface="+mn-lt"/>
                          <a:ea typeface="+mn-ea"/>
                          <a:cs typeface="+mn-cs"/>
                        </a:rPr>
                        <a:t>pattern</a:t>
                      </a:r>
                      <a:r>
                        <a:rPr lang="en-US" sz="1100" b="0" dirty="0" smtClean="0"/>
                        <a:t>, generate a swatch as described in step  6.</a:t>
                      </a:r>
                      <a:r>
                        <a:rPr lang="en-US" sz="1100" b="0" baseline="0" dirty="0" smtClean="0"/>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167" y="1594264"/>
            <a:ext cx="6158096" cy="31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2909950" y="25789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8" name="Oval 7"/>
          <p:cNvSpPr/>
          <p:nvPr/>
        </p:nvSpPr>
        <p:spPr bwMode="auto">
          <a:xfrm>
            <a:off x="3656608" y="15527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9" name="Oval 8"/>
          <p:cNvSpPr/>
          <p:nvPr/>
        </p:nvSpPr>
        <p:spPr bwMode="auto">
          <a:xfrm>
            <a:off x="4541325" y="155492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0" name="Oval 9"/>
          <p:cNvSpPr/>
          <p:nvPr/>
        </p:nvSpPr>
        <p:spPr bwMode="auto">
          <a:xfrm>
            <a:off x="4061356" y="31715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2" name="Oval 11"/>
          <p:cNvSpPr/>
          <p:nvPr/>
        </p:nvSpPr>
        <p:spPr bwMode="auto">
          <a:xfrm>
            <a:off x="6172200" y="31715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3" name="Oval 12"/>
          <p:cNvSpPr/>
          <p:nvPr/>
        </p:nvSpPr>
        <p:spPr bwMode="auto">
          <a:xfrm>
            <a:off x="2913910" y="39218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Tree>
    <p:extLst>
      <p:ext uri="{BB962C8B-B14F-4D97-AF65-F5344CB8AC3E}">
        <p14:creationId xmlns:p14="http://schemas.microsoft.com/office/powerpoint/2010/main" val="5361089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Assignable Vacant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38667911"/>
              </p:ext>
            </p:extLst>
          </p:nvPr>
        </p:nvGraphicFramePr>
        <p:xfrm>
          <a:off x="304800" y="1143000"/>
          <a:ext cx="8470851" cy="51054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Assignable Vacant Rooms</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708206">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Assignable Vacant Rooms task is used to view the location of vacant rooms on a floor plan drawing.</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Highlight Assignable Vacant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view</a:t>
                      </a:r>
                      <a:r>
                        <a:rPr lang="en-US" sz="1100" baseline="0" dirty="0" smtClean="0"/>
                        <a:t>.</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a:t>
                      </a:r>
                      <a:r>
                        <a:rPr lang="en-US" sz="1100" baseline="0" dirty="0" smtClean="0"/>
                        <a:t> and highlights the floor’s vacant rooms.</a:t>
                      </a: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576451"/>
            <a:ext cx="6152667" cy="393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2748150" y="2811227"/>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996050" y="23309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
        <p:nvSpPr>
          <p:cNvPr id="9" name="Oval 8"/>
          <p:cNvSpPr/>
          <p:nvPr/>
        </p:nvSpPr>
        <p:spPr bwMode="auto">
          <a:xfrm>
            <a:off x="3169234" y="231215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Tree>
    <p:extLst>
      <p:ext uri="{BB962C8B-B14F-4D97-AF65-F5344CB8AC3E}">
        <p14:creationId xmlns:p14="http://schemas.microsoft.com/office/powerpoint/2010/main" val="2508967038"/>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Assignable Vacant Rooms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33664393"/>
              </p:ext>
            </p:extLst>
          </p:nvPr>
        </p:nvGraphicFramePr>
        <p:xfrm>
          <a:off x="304800" y="1143000"/>
          <a:ext cx="8470851" cy="51054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Assignable Vacant Rooms</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70820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b="0" dirty="0" smtClean="0"/>
                        <a:t>Key information for each </a:t>
                      </a:r>
                      <a:r>
                        <a:rPr lang="en-US" sz="1100" b="0" kern="1200" dirty="0" smtClean="0">
                          <a:solidFill>
                            <a:schemeClr val="tx1"/>
                          </a:solidFill>
                          <a:effectLst/>
                          <a:latin typeface="+mn-lt"/>
                          <a:ea typeface="+mn-ea"/>
                          <a:cs typeface="+mn-cs"/>
                        </a:rPr>
                        <a:t>vacant</a:t>
                      </a:r>
                      <a:r>
                        <a:rPr lang="en-US" sz="1100" b="0" dirty="0" smtClean="0"/>
                        <a:t> </a:t>
                      </a:r>
                      <a:r>
                        <a:rPr lang="en-US" sz="1100" b="0" kern="1200" dirty="0" smtClean="0">
                          <a:solidFill>
                            <a:schemeClr val="tx1"/>
                          </a:solidFill>
                          <a:effectLst/>
                          <a:latin typeface="+mn-lt"/>
                          <a:ea typeface="+mn-ea"/>
                          <a:cs typeface="+mn-cs"/>
                        </a:rPr>
                        <a:t>room</a:t>
                      </a:r>
                      <a:r>
                        <a:rPr lang="en-US" sz="1100" b="0" dirty="0" smtClean="0"/>
                        <a:t> is listed beneath the floor drawing</a:t>
                      </a:r>
                      <a:r>
                        <a:rPr lang="en-US" sz="1100" b="0" baseline="0" dirty="0" smtClean="0"/>
                        <a:t> on the  Assignable Vacant Rooms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any room on the drawing to access </a:t>
                      </a:r>
                      <a:r>
                        <a:rPr lang="en-US" sz="1100" baseline="0" dirty="0" smtClean="0"/>
                        <a:t> the </a:t>
                      </a:r>
                      <a:r>
                        <a:rPr lang="en-US" sz="1100" dirty="0" smtClean="0"/>
                        <a:t>dialog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kern="1200" dirty="0" smtClean="0">
                          <a:solidFill>
                            <a:schemeClr val="tx1"/>
                          </a:solidFill>
                          <a:effectLst/>
                          <a:latin typeface="+mn-lt"/>
                          <a:ea typeface="+mn-ea"/>
                          <a:cs typeface="+mn-cs"/>
                        </a:rPr>
                        <a:t>To view the data based on headcount,</a:t>
                      </a:r>
                      <a:r>
                        <a:rPr lang="en-US" sz="1100" kern="1200" baseline="0" dirty="0" smtClean="0">
                          <a:solidFill>
                            <a:schemeClr val="tx1"/>
                          </a:solidFill>
                          <a:effectLst/>
                          <a:latin typeface="+mn-lt"/>
                          <a:ea typeface="+mn-ea"/>
                          <a:cs typeface="+mn-cs"/>
                        </a:rPr>
                        <a:t> click on the View by Headcount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b="0" dirty="0" smtClean="0"/>
                        <a:t>If you wish to see additional information about the rooms, such as a room's area or the type of room, select the appropriate attribute for the </a:t>
                      </a:r>
                      <a:r>
                        <a:rPr lang="en-US" sz="1100" b="0" kern="1200" dirty="0" smtClean="0">
                          <a:solidFill>
                            <a:schemeClr val="tx1"/>
                          </a:solidFill>
                          <a:effectLst/>
                          <a:latin typeface="+mn-lt"/>
                          <a:ea typeface="+mn-ea"/>
                          <a:cs typeface="+mn-cs"/>
                        </a:rPr>
                        <a:t>Labels</a:t>
                      </a:r>
                      <a:r>
                        <a:rPr lang="en-US" sz="1100" b="0" dirty="0" smtClean="0"/>
                        <a:t> option. You can hover over the room with your mouse to see the information.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generate the view as a Word document 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b="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76450"/>
            <a:ext cx="6152667" cy="393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6205850" y="3297161"/>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4941125" y="47244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466" y="3048000"/>
            <a:ext cx="2940667" cy="1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334000" y="3487661"/>
            <a:ext cx="909950" cy="47473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6541325" y="20979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1" name="Oval 10"/>
          <p:cNvSpPr/>
          <p:nvPr/>
        </p:nvSpPr>
        <p:spPr bwMode="auto">
          <a:xfrm>
            <a:off x="8229600" y="211430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8</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2" name="Oval 11"/>
          <p:cNvSpPr/>
          <p:nvPr/>
        </p:nvSpPr>
        <p:spPr bwMode="auto">
          <a:xfrm>
            <a:off x="7374575" y="2106139"/>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79397499"/>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 Occupancy Plan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6464755"/>
              </p:ext>
            </p:extLst>
          </p:nvPr>
        </p:nvGraphicFramePr>
        <p:xfrm>
          <a:off x="304800" y="1143000"/>
          <a:ext cx="8470851" cy="53340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View Occupancy Plan</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36806">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View Occupancy Plan task is used to </a:t>
                      </a:r>
                      <a:r>
                        <a:rPr lang="en-US" sz="1100" b="0" dirty="0" smtClean="0"/>
                        <a:t>visually see each employee's location on a floor </a:t>
                      </a:r>
                      <a:r>
                        <a:rPr lang="en-US" sz="1100" b="0" kern="1200" dirty="0" smtClean="0">
                          <a:solidFill>
                            <a:schemeClr val="tx1"/>
                          </a:solidFill>
                          <a:effectLst/>
                          <a:latin typeface="+mn-lt"/>
                          <a:ea typeface="+mn-ea"/>
                          <a:cs typeface="+mn-cs"/>
                        </a:rPr>
                        <a:t>plan drawing.</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a:t>
                      </a:r>
                      <a:r>
                        <a:rPr kumimoji="0" lang="en-US" sz="1100" b="0" i="0" u="none" strike="noStrike" cap="none" normalizeH="0" baseline="0" dirty="0" smtClean="0">
                          <a:ln>
                            <a:noFill/>
                          </a:ln>
                          <a:solidFill>
                            <a:schemeClr val="tx1"/>
                          </a:solidFill>
                          <a:effectLst/>
                          <a:latin typeface="+mn-lt"/>
                        </a:rPr>
                        <a:t>UT-CAD Manager </a:t>
                      </a:r>
                      <a:r>
                        <a:rPr kumimoji="0" lang="en-US" sz="1100" b="0" i="0" u="none" strike="noStrike" cap="none" normalizeH="0" baseline="0" dirty="0" smtClean="0">
                          <a:ln>
                            <a:noFill/>
                          </a:ln>
                          <a:solidFill>
                            <a:schemeClr val="tx1"/>
                          </a:solidFill>
                          <a:effectLst/>
                          <a:latin typeface="Calibri" pitchFamily="34" charset="0"/>
                        </a:rPr>
                        <a:t>role or process and click on the View Occupancy Plan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view</a:t>
                      </a:r>
                      <a:r>
                        <a:rPr lang="en-US" sz="1100" baseline="0" dirty="0" smtClean="0"/>
                        <a:t>.</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a:t>
                      </a:r>
                      <a:r>
                        <a:rPr lang="en-US" sz="1100" baseline="0" dirty="0" smtClean="0"/>
                        <a:t> with </a:t>
                      </a:r>
                      <a:r>
                        <a:rPr lang="en-US" sz="1100" dirty="0" smtClean="0"/>
                        <a:t>the employee name and room number for every room that has an employee assignment. The system also highlights these rooms so that you can easily locate occupied rooms. If multiple employees are using this room, the system lists all employee names in the room. </a:t>
                      </a: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087" y="1576451"/>
            <a:ext cx="6118667" cy="46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2831275" y="30242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834250" y="24621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
        <p:nvSpPr>
          <p:cNvPr id="9" name="Oval 8"/>
          <p:cNvSpPr/>
          <p:nvPr/>
        </p:nvSpPr>
        <p:spPr bwMode="auto">
          <a:xfrm>
            <a:off x="3319150" y="24789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Tree>
    <p:extLst>
      <p:ext uri="{BB962C8B-B14F-4D97-AF65-F5344CB8AC3E}">
        <p14:creationId xmlns:p14="http://schemas.microsoft.com/office/powerpoint/2010/main" val="329845028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 Occupancy Plan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17739186"/>
              </p:ext>
            </p:extLst>
          </p:nvPr>
        </p:nvGraphicFramePr>
        <p:xfrm>
          <a:off x="304800" y="1143000"/>
          <a:ext cx="8470851" cy="54102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View Occupancy Plan</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1300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any room on the drawing to access </a:t>
                      </a:r>
                      <a:r>
                        <a:rPr lang="en-US" sz="1100" baseline="0" dirty="0" smtClean="0"/>
                        <a:t> the </a:t>
                      </a:r>
                      <a:r>
                        <a:rPr lang="en-US" sz="1100" dirty="0" smtClean="0"/>
                        <a:t>dialog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generate the view as a Word document 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20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2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087" y="1581400"/>
            <a:ext cx="6118667" cy="46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6007925" y="3886733"/>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9400" y="4572000"/>
            <a:ext cx="3771429" cy="182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522025" y="4049335"/>
            <a:ext cx="555003" cy="90366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8405750" y="22479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Tree>
    <p:extLst>
      <p:ext uri="{BB962C8B-B14F-4D97-AF65-F5344CB8AC3E}">
        <p14:creationId xmlns:p14="http://schemas.microsoft.com/office/powerpoint/2010/main" val="251830193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Responsible Cost Center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60151836"/>
              </p:ext>
            </p:extLst>
          </p:nvPr>
        </p:nvGraphicFramePr>
        <p:xfrm>
          <a:off x="342900" y="1191925"/>
          <a:ext cx="8470851" cy="53612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955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Rooms by Responsible Cost Center task allows </a:t>
                      </a:r>
                      <a:r>
                        <a:rPr lang="en-US" sz="1100" dirty="0" smtClean="0"/>
                        <a:t>you to view your rooms on a floor plan by </a:t>
                      </a:r>
                      <a:r>
                        <a:rPr kumimoji="0" lang="en-US" sz="1100" b="0" i="0" u="none" strike="noStrike" cap="none" normalizeH="0" baseline="0" dirty="0" smtClean="0">
                          <a:ln>
                            <a:noFill/>
                          </a:ln>
                          <a:solidFill>
                            <a:schemeClr val="tx1"/>
                          </a:solidFill>
                          <a:effectLst/>
                          <a:latin typeface="Calibri" pitchFamily="34" charset="0"/>
                        </a:rPr>
                        <a:t>responsible cost center </a:t>
                      </a:r>
                      <a:r>
                        <a:rPr lang="en-US" sz="1100" dirty="0" smtClean="0"/>
                        <a:t>however</a:t>
                      </a:r>
                      <a:r>
                        <a:rPr lang="en-US" sz="1100" baseline="0" dirty="0" smtClean="0"/>
                        <a:t> it does </a:t>
                      </a:r>
                      <a:r>
                        <a:rPr lang="en-US" sz="1100" dirty="0" smtClean="0"/>
                        <a:t>not provide summary information, as does the Highlight</a:t>
                      </a:r>
                      <a:r>
                        <a:rPr lang="en-US" sz="1100" baseline="0" dirty="0" smtClean="0"/>
                        <a:t> Rooms by Responsible Cost Center per Floor task.</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UT-CAD Manager role or process and then click on the Highlight Rooms by Responsible Cost Center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 the Select Division and Department panel,  drill down to choose the college and responsible cost center</a:t>
                      </a:r>
                      <a:r>
                        <a:rPr lang="en-US" sz="1100" baseline="0" dirty="0" smtClean="0"/>
                        <a:t> </a:t>
                      </a:r>
                      <a:r>
                        <a:rPr lang="en-US" sz="1100" dirty="0" smtClean="0"/>
                        <a:t>for which you want to see drawings by clicking on the plus</a:t>
                      </a:r>
                      <a:r>
                        <a:rPr lang="en-US" sz="1100" baseline="0" dirty="0" smtClean="0"/>
                        <a:t> sign</a:t>
                      </a:r>
                      <a:r>
                        <a:rPr lang="en-US" sz="1100" dirty="0" smtClean="0"/>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176" y="1588326"/>
            <a:ext cx="6110381" cy="422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3288475" y="32884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Tree>
    <p:extLst>
      <p:ext uri="{BB962C8B-B14F-4D97-AF65-F5344CB8AC3E}">
        <p14:creationId xmlns:p14="http://schemas.microsoft.com/office/powerpoint/2010/main" val="2886628762"/>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a:t>
            </a:r>
            <a:r>
              <a:rPr lang="en-US" dirty="0"/>
              <a:t>Responsible Cost Center</a:t>
            </a:r>
          </a:p>
        </p:txBody>
      </p:sp>
      <p:graphicFrame>
        <p:nvGraphicFramePr>
          <p:cNvPr id="6" name="Table 5"/>
          <p:cNvGraphicFramePr>
            <a:graphicFrameLocks noGrp="1"/>
          </p:cNvGraphicFramePr>
          <p:nvPr>
            <p:extLst>
              <p:ext uri="{D42A27DB-BD31-4B8C-83A1-F6EECF244321}">
                <p14:modId xmlns:p14="http://schemas.microsoft.com/office/powerpoint/2010/main" val="2425196742"/>
              </p:ext>
            </p:extLst>
          </p:nvPr>
        </p:nvGraphicFramePr>
        <p:xfrm>
          <a:off x="342900" y="1191925"/>
          <a:ext cx="8470851" cy="53612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955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100" b="0" i="0" u="none" strike="noStrike" cap="none" normalizeH="0" baseline="0" dirty="0" smtClean="0">
                          <a:ln>
                            <a:noFill/>
                          </a:ln>
                          <a:solidFill>
                            <a:schemeClr val="tx1"/>
                          </a:solidFill>
                          <a:effectLst/>
                          <a:latin typeface="+mn-lt"/>
                        </a:rPr>
                        <a:t>You may also use the Filter Console to restrict the Select Floor panel to </a:t>
                      </a:r>
                      <a:r>
                        <a:rPr lang="en-US" sz="1100" dirty="0" smtClean="0"/>
                        <a:t>show only floors of a certain building or that contain rooms of a certain college or responsible</a:t>
                      </a:r>
                      <a:r>
                        <a:rPr lang="en-US" sz="1100" baseline="0" dirty="0" smtClean="0"/>
                        <a:t> cost center</a:t>
                      </a:r>
                      <a:r>
                        <a:rPr lang="en-US" sz="1100" dirty="0" smtClean="0"/>
                        <a:t>.</a:t>
                      </a:r>
                      <a:r>
                        <a:rPr lang="en-US" sz="1100" baseline="0" dirty="0" smtClean="0"/>
                        <a:t>  S</a:t>
                      </a:r>
                      <a:r>
                        <a:rPr lang="en-US" sz="1100" dirty="0" smtClean="0"/>
                        <a:t>pecify the building and/or college</a:t>
                      </a:r>
                      <a:r>
                        <a:rPr lang="en-US" sz="1100" baseline="0" dirty="0" smtClean="0"/>
                        <a:t> </a:t>
                      </a:r>
                      <a:r>
                        <a:rPr lang="en-US" sz="1100" dirty="0" smtClean="0"/>
                        <a:t>and responsible cost enter and click</a:t>
                      </a:r>
                      <a:r>
                        <a:rPr lang="en-US" sz="1100" baseline="0" dirty="0" smtClean="0"/>
                        <a:t> on the Show button.</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1100" dirty="0" smtClean="0"/>
                        <a:t>On the Select</a:t>
                      </a:r>
                      <a:r>
                        <a:rPr lang="en-US" sz="1100" baseline="0" dirty="0" smtClean="0"/>
                        <a:t> Division and Department panel, click on a responsible cost center and </a:t>
                      </a:r>
                      <a:r>
                        <a:rPr lang="en-US" sz="1100" dirty="0" smtClean="0"/>
                        <a:t>the drawing is presented with rooms highlighted according to their departmental or cost center assignment.</a:t>
                      </a:r>
                      <a:r>
                        <a:rPr lang="en-US" sz="1100" baseline="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1100" dirty="0" smtClean="0"/>
                        <a:t>If the cost center is represented with rooms on floor plan drawings, the floors are displayed on the Select Floor</a:t>
                      </a:r>
                      <a:r>
                        <a:rPr lang="en-US" sz="1100" baseline="0" dirty="0" smtClean="0"/>
                        <a:t> panel.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375" y="1588326"/>
            <a:ext cx="6110381" cy="422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279445" y="32813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9" name="Oval 8"/>
          <p:cNvSpPr/>
          <p:nvPr/>
        </p:nvSpPr>
        <p:spPr bwMode="auto">
          <a:xfrm>
            <a:off x="3305300" y="41979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
        <p:nvSpPr>
          <p:cNvPr id="10" name="Oval 9"/>
          <p:cNvSpPr/>
          <p:nvPr/>
        </p:nvSpPr>
        <p:spPr bwMode="auto">
          <a:xfrm>
            <a:off x="3024250" y="18194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274042491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a:t>
            </a:r>
            <a:r>
              <a:rPr lang="en-US" dirty="0"/>
              <a:t>Responsible Cost Center</a:t>
            </a:r>
          </a:p>
        </p:txBody>
      </p:sp>
      <p:graphicFrame>
        <p:nvGraphicFramePr>
          <p:cNvPr id="6" name="Table 5"/>
          <p:cNvGraphicFramePr>
            <a:graphicFrameLocks noGrp="1"/>
          </p:cNvGraphicFramePr>
          <p:nvPr>
            <p:extLst>
              <p:ext uri="{D42A27DB-BD31-4B8C-83A1-F6EECF244321}">
                <p14:modId xmlns:p14="http://schemas.microsoft.com/office/powerpoint/2010/main" val="3629503816"/>
              </p:ext>
            </p:extLst>
          </p:nvPr>
        </p:nvGraphicFramePr>
        <p:xfrm>
          <a:off x="342900" y="1191925"/>
          <a:ext cx="8470851" cy="53612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955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baseline="0" dirty="0" smtClean="0"/>
                        <a:t>On the </a:t>
                      </a:r>
                      <a:r>
                        <a:rPr lang="en-US" sz="1100" dirty="0" smtClean="0"/>
                        <a:t>Select Floor</a:t>
                      </a:r>
                      <a:r>
                        <a:rPr lang="en-US" sz="1100" baseline="0" dirty="0" smtClean="0"/>
                        <a:t> panel, click on the check box beside a building code.   The floor’s </a:t>
                      </a:r>
                      <a:r>
                        <a:rPr lang="en-US" sz="1100" dirty="0" smtClean="0"/>
                        <a:t>drawing is presented to the right and highlights the rooms of the specified cost center, according to the color associated with this cost center. </a:t>
                      </a:r>
                      <a:r>
                        <a:rPr lang="en-US" sz="1100" baseline="0" dirty="0" smtClean="0"/>
                        <a:t> </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Click on any room to access a dialog box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To generate the view as a Word document</a:t>
                      </a:r>
                      <a:r>
                        <a:rPr lang="en-US" sz="1100" baseline="0" dirty="0" smtClean="0"/>
                        <a:t> </a:t>
                      </a:r>
                      <a:r>
                        <a:rPr lang="en-US" sz="1100" dirty="0" smtClean="0"/>
                        <a:t>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250" y="1586882"/>
            <a:ext cx="6110381" cy="422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bwMode="auto">
          <a:xfrm>
            <a:off x="4753100" y="340475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95800"/>
            <a:ext cx="3771429" cy="182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11" idx="5"/>
          </p:cNvCxnSpPr>
          <p:nvPr/>
        </p:nvCxnSpPr>
        <p:spPr>
          <a:xfrm>
            <a:off x="4948222" y="3567358"/>
            <a:ext cx="919178" cy="115704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8458200" y="22098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9" name="Oval 8"/>
          <p:cNvSpPr/>
          <p:nvPr/>
        </p:nvSpPr>
        <p:spPr bwMode="auto">
          <a:xfrm>
            <a:off x="2648649" y="48362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2838902413"/>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Highlight Rooms by Responsible Cost Center per Floor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05171728"/>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 per Floor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dirty="0" smtClean="0"/>
                        <a:t>When analyzing departmental  or cost center</a:t>
                      </a:r>
                      <a:r>
                        <a:rPr lang="en-US" sz="1100" baseline="0" dirty="0" smtClean="0"/>
                        <a:t> </a:t>
                      </a:r>
                      <a:r>
                        <a:rPr lang="en-US" sz="1100" dirty="0" smtClean="0"/>
                        <a:t>use of space, you will often want a graphical representation of how a floor is divided into rooms.</a:t>
                      </a:r>
                      <a:r>
                        <a:rPr lang="en-US" sz="1100" baseline="0" dirty="0" smtClean="0"/>
                        <a:t> </a:t>
                      </a:r>
                      <a:endParaRPr lang="en-US" sz="110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Rooms by Responsible Cost Center per Floor task allows </a:t>
                      </a:r>
                      <a:r>
                        <a:rPr lang="en-US" sz="1100" dirty="0" smtClean="0"/>
                        <a:t>you to view your rooms on a floor plan by responsible</a:t>
                      </a:r>
                      <a:r>
                        <a:rPr lang="en-US" sz="1100" baseline="0" dirty="0" smtClean="0"/>
                        <a:t> cost center</a:t>
                      </a:r>
                      <a:r>
                        <a:rPr lang="en-US" sz="1100" dirty="0" smtClean="0"/>
                        <a:t>.</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UT-CAD Manager role or process and then click on the Highlight Rooms by Responsible Cost Center per Floor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  the Select Floor panel,  drill down to choose the building and floor for which you want to see drawings by clicking on the plus</a:t>
                      </a:r>
                      <a:r>
                        <a:rPr lang="en-US" sz="1100" baseline="0" dirty="0" smtClean="0"/>
                        <a:t> sign</a:t>
                      </a:r>
                      <a:r>
                        <a:rPr lang="en-US" sz="1100" dirty="0" smtClean="0"/>
                        <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500" y="1595375"/>
            <a:ext cx="6197334" cy="432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3657600" y="31313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Tree>
    <p:extLst>
      <p:ext uri="{BB962C8B-B14F-4D97-AF65-F5344CB8AC3E}">
        <p14:creationId xmlns:p14="http://schemas.microsoft.com/office/powerpoint/2010/main" val="330307993"/>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Highlight Rooms by </a:t>
            </a:r>
            <a:r>
              <a:rPr lang="en-US" dirty="0"/>
              <a:t>Responsible Cost Center per </a:t>
            </a:r>
            <a:r>
              <a:rPr lang="en-US" dirty="0" smtClean="0"/>
              <a:t>Floor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70489737"/>
              </p:ext>
            </p:extLst>
          </p:nvPr>
        </p:nvGraphicFramePr>
        <p:xfrm>
          <a:off x="342900" y="1191925"/>
          <a:ext cx="8470851" cy="5486400"/>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 per Floor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US" sz="1100" b="0" i="0" u="none" strike="noStrike" cap="none" normalizeH="0" baseline="0" dirty="0" smtClean="0">
                          <a:ln>
                            <a:noFill/>
                          </a:ln>
                          <a:solidFill>
                            <a:schemeClr val="tx1"/>
                          </a:solidFill>
                          <a:effectLst/>
                          <a:latin typeface="+mn-lt"/>
                        </a:rPr>
                        <a:t>You may also use the Filter Console to restrict the Select Floor panel to </a:t>
                      </a:r>
                      <a:r>
                        <a:rPr lang="en-US" sz="1100" dirty="0" smtClean="0"/>
                        <a:t>show only floors of a certain building or that contain rooms of a certain college or responsible cost center.</a:t>
                      </a:r>
                      <a:r>
                        <a:rPr lang="en-US" sz="1100" baseline="0" dirty="0" smtClean="0"/>
                        <a:t>  S</a:t>
                      </a:r>
                      <a:r>
                        <a:rPr lang="en-US" sz="1100" dirty="0" smtClean="0"/>
                        <a:t>pecify the building and/or college</a:t>
                      </a:r>
                      <a:r>
                        <a:rPr lang="en-US" sz="1100" baseline="0" dirty="0" smtClean="0"/>
                        <a:t> </a:t>
                      </a:r>
                      <a:r>
                        <a:rPr lang="en-US" sz="1100" dirty="0" smtClean="0"/>
                        <a:t>and responsible cost center and click</a:t>
                      </a:r>
                      <a:r>
                        <a:rPr lang="en-US" sz="1100" baseline="0" dirty="0" smtClean="0"/>
                        <a:t> on the Show button.</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1100" dirty="0" smtClean="0"/>
                        <a:t>On the Select</a:t>
                      </a:r>
                      <a:r>
                        <a:rPr lang="en-US" sz="1100" baseline="0" dirty="0" smtClean="0"/>
                        <a:t> Floor panel, click on a floor and </a:t>
                      </a:r>
                      <a:r>
                        <a:rPr lang="en-US" sz="1100" dirty="0" smtClean="0"/>
                        <a:t>the drawing is presented with rooms highlighted according to their departmental</a:t>
                      </a:r>
                      <a:r>
                        <a:rPr lang="en-US" sz="1100" baseline="0" dirty="0" smtClean="0"/>
                        <a:t> or cost center </a:t>
                      </a:r>
                      <a:r>
                        <a:rPr lang="en-US" sz="1100" dirty="0" smtClean="0"/>
                        <a:t>assignment.</a:t>
                      </a:r>
                      <a:r>
                        <a:rPr lang="en-US" sz="1100" baseline="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1100" dirty="0" smtClean="0"/>
                        <a:t>The departmental or cost center data displayed on</a:t>
                      </a:r>
                      <a:r>
                        <a:rPr lang="en-US" sz="1100" baseline="0" dirty="0" smtClean="0"/>
                        <a:t> the Summary by Responsible Cost Center panel </a:t>
                      </a:r>
                      <a:r>
                        <a:rPr lang="en-US" sz="1100" dirty="0" smtClean="0"/>
                        <a:t>indicates the responsible cost center that each color represents.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1100" dirty="0" smtClean="0"/>
                        <a:t>If you further drill down to select a responsible</a:t>
                      </a:r>
                      <a:r>
                        <a:rPr lang="en-US" sz="1100" baseline="0" dirty="0" smtClean="0"/>
                        <a:t> cost center</a:t>
                      </a:r>
                      <a:r>
                        <a:rPr lang="en-US" sz="1100" dirty="0" smtClean="0"/>
                        <a:t>, the drawing will highlight the rooms of the selected cost center, and present only data for this cost</a:t>
                      </a:r>
                      <a:r>
                        <a:rPr lang="en-US" sz="1100" baseline="0" dirty="0" smtClean="0"/>
                        <a:t> center on the </a:t>
                      </a:r>
                      <a:r>
                        <a:rPr lang="en-US" sz="1100" dirty="0" smtClean="0"/>
                        <a:t> </a:t>
                      </a:r>
                      <a:r>
                        <a:rPr lang="en-US" sz="1100" baseline="0" dirty="0" smtClean="0"/>
                        <a:t>Summary by Responsible Cost Center panel.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500" y="1586197"/>
            <a:ext cx="6197334" cy="432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593275" y="28025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706167" y="51291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
        <p:nvSpPr>
          <p:cNvPr id="9" name="Oval 8"/>
          <p:cNvSpPr/>
          <p:nvPr/>
        </p:nvSpPr>
        <p:spPr bwMode="auto">
          <a:xfrm>
            <a:off x="4953000" y="35814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1" name="Oval 10"/>
          <p:cNvSpPr/>
          <p:nvPr/>
        </p:nvSpPr>
        <p:spPr bwMode="auto">
          <a:xfrm>
            <a:off x="2976750" y="18169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2" name="Oval 11"/>
          <p:cNvSpPr/>
          <p:nvPr/>
        </p:nvSpPr>
        <p:spPr bwMode="auto">
          <a:xfrm>
            <a:off x="2748150" y="31360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6</a:t>
            </a:r>
          </a:p>
        </p:txBody>
      </p:sp>
    </p:spTree>
    <p:extLst>
      <p:ext uri="{BB962C8B-B14F-4D97-AF65-F5344CB8AC3E}">
        <p14:creationId xmlns:p14="http://schemas.microsoft.com/office/powerpoint/2010/main" val="61953901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Highlight Rooms by </a:t>
            </a:r>
            <a:r>
              <a:rPr lang="en-US" dirty="0"/>
              <a:t>Responsible Cost Center per </a:t>
            </a:r>
            <a:r>
              <a:rPr lang="en-US" dirty="0" smtClean="0"/>
              <a:t>Floor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02503410"/>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Responsible Cost Center per Floor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r>
                        <a:rPr lang="en-US" sz="1100" dirty="0" smtClean="0"/>
                        <a:t>Click on any room to access a dialog box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r>
                        <a:rPr lang="en-US" sz="1100" dirty="0" smtClean="0"/>
                        <a:t>To generate the view as a Word document 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7"/>
                        <a:tabLst/>
                        <a:defRPr/>
                      </a:pPr>
                      <a:endParaRPr lang="en-US" sz="110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dirty="0" smtClean="0"/>
                        <a:t>Note:  For each responsible cost center that has rooms on the floor, the report shows the average area, the total room area, and the number of rooms of the</a:t>
                      </a:r>
                      <a:r>
                        <a:rPr lang="en-US" sz="1100" baseline="0" dirty="0" smtClean="0"/>
                        <a:t> selected responsible  cost center</a:t>
                      </a:r>
                      <a:r>
                        <a:rPr lang="en-US" sz="1100" dirty="0" smtClean="0"/>
                        <a:t>. Additionally, for the entire floor, the report displays the total number of rooms and the total room area.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675" y="1586197"/>
            <a:ext cx="6197334" cy="432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8481950" y="22266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9</a:t>
            </a:r>
          </a:p>
        </p:txBody>
      </p:sp>
      <p:sp>
        <p:nvSpPr>
          <p:cNvPr id="9" name="Oval 8"/>
          <p:cNvSpPr/>
          <p:nvPr/>
        </p:nvSpPr>
        <p:spPr bwMode="auto">
          <a:xfrm>
            <a:off x="4763984" y="3011692"/>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7</a:t>
            </a:r>
            <a:endParaRPr kumimoji="0" lang="en-US" sz="1200" b="1" i="0" u="none" strike="noStrike" cap="none" normalizeH="0" baseline="0" dirty="0" smtClean="0">
              <a:ln>
                <a:noFill/>
              </a:ln>
              <a:solidFill>
                <a:schemeClr val="tx1"/>
              </a:solidFill>
              <a:effectLst/>
              <a:latin typeface="+mj-lt"/>
              <a:cs typeface="Symeteo" pitchFamily="2" charset="0"/>
            </a:endParaRP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4725" y="3202192"/>
            <a:ext cx="3320000" cy="158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9" idx="5"/>
          </p:cNvCxnSpPr>
          <p:nvPr/>
        </p:nvCxnSpPr>
        <p:spPr>
          <a:xfrm>
            <a:off x="4959106" y="3174294"/>
            <a:ext cx="603494" cy="1785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1313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Define College and Fund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47040039"/>
              </p:ext>
            </p:extLst>
          </p:nvPr>
        </p:nvGraphicFramePr>
        <p:xfrm>
          <a:off x="342900" y="1191925"/>
          <a:ext cx="8470851" cy="5486400"/>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College and Fund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1100" b="0" dirty="0" smtClean="0"/>
                        <a:t>To clear all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a:t>
                      </a:r>
                      <a:r>
                        <a:rPr lang="en-US" sz="1100" b="0" dirty="0" smtClean="0"/>
                        <a:t> values so that the system will generate values for all records</a:t>
                      </a:r>
                      <a:r>
                        <a:rPr lang="en-US" sz="1100" b="0" baseline="0" dirty="0" smtClean="0"/>
                        <a:t>, click on the Clear Patterns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t>You may want to combine colors and hatch </a:t>
                      </a:r>
                      <a:r>
                        <a:rPr lang="en-US" sz="1100" b="0" kern="1200" dirty="0" smtClean="0">
                          <a:solidFill>
                            <a:schemeClr val="tx1"/>
                          </a:solidFill>
                          <a:effectLst/>
                          <a:latin typeface="+mn-lt"/>
                          <a:ea typeface="+mn-ea"/>
                          <a:cs typeface="+mn-cs"/>
                        </a:rPr>
                        <a:t>patterns</a:t>
                      </a:r>
                      <a:r>
                        <a:rPr lang="en-US" sz="1100" b="0" dirty="0" smtClean="0"/>
                        <a:t> to show a hierarchical relationship, with all records of the same owner having unique hatch </a:t>
                      </a:r>
                      <a:r>
                        <a:rPr lang="en-US" sz="1100" b="0" kern="1200" dirty="0" smtClean="0">
                          <a:solidFill>
                            <a:schemeClr val="tx1"/>
                          </a:solidFill>
                          <a:effectLst/>
                          <a:latin typeface="+mn-lt"/>
                          <a:ea typeface="+mn-ea"/>
                          <a:cs typeface="+mn-cs"/>
                        </a:rPr>
                        <a:t>patterns</a:t>
                      </a:r>
                      <a:r>
                        <a:rPr lang="en-US" sz="1100" b="0" dirty="0" smtClean="0"/>
                        <a:t> but using the same color. For example, all </a:t>
                      </a:r>
                      <a:r>
                        <a:rPr lang="en-US" sz="1100" b="0" kern="1200" dirty="0" smtClean="0">
                          <a:solidFill>
                            <a:schemeClr val="tx1"/>
                          </a:solidFill>
                          <a:effectLst/>
                          <a:latin typeface="+mn-lt"/>
                          <a:ea typeface="+mn-ea"/>
                          <a:cs typeface="+mn-cs"/>
                        </a:rPr>
                        <a:t>funds </a:t>
                      </a:r>
                      <a:r>
                        <a:rPr lang="en-US" sz="1100" b="0" dirty="0" smtClean="0"/>
                        <a:t>within the same college can have the same color, but each </a:t>
                      </a:r>
                      <a:r>
                        <a:rPr lang="en-US" sz="1100" b="0" kern="1200" dirty="0" smtClean="0">
                          <a:solidFill>
                            <a:schemeClr val="tx1"/>
                          </a:solidFill>
                          <a:effectLst/>
                          <a:latin typeface="+mn-lt"/>
                          <a:ea typeface="+mn-ea"/>
                          <a:cs typeface="+mn-cs"/>
                        </a:rPr>
                        <a:t>fund </a:t>
                      </a:r>
                      <a:r>
                        <a:rPr lang="en-US" sz="1100" b="0" dirty="0" smtClean="0"/>
                        <a:t>can have a unique hatch </a:t>
                      </a:r>
                      <a:r>
                        <a:rPr lang="en-US" sz="1100" b="0" kern="1200" dirty="0" smtClean="0">
                          <a:solidFill>
                            <a:schemeClr val="tx1"/>
                          </a:solidFill>
                          <a:effectLst/>
                          <a:latin typeface="+mn-lt"/>
                          <a:ea typeface="+mn-ea"/>
                          <a:cs typeface="+mn-cs"/>
                        </a:rPr>
                        <a:t>pattern</a:t>
                      </a:r>
                      <a:r>
                        <a:rPr lang="en-US" sz="1100" b="0" dirty="0" smtClean="0"/>
                        <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b="0" dirty="0" smtClean="0"/>
                        <a:t>Click on the Create</a:t>
                      </a:r>
                      <a:r>
                        <a:rPr lang="en-US" sz="1100" b="0" baseline="0" dirty="0" smtClean="0"/>
                        <a:t> Hatches by College button.  Then generate a swatch as  described in step 6.</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b="0" baseline="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t>Visually seeing your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patterns</a:t>
                      </a:r>
                      <a:r>
                        <a:rPr lang="en-US" sz="1100" b="0" dirty="0" smtClean="0"/>
                        <a:t> helps you to avoid assigning the same or very similar </a:t>
                      </a:r>
                      <a:r>
                        <a:rPr lang="en-US" sz="1100" b="0" kern="1200" dirty="0" smtClean="0">
                          <a:solidFill>
                            <a:schemeClr val="tx1"/>
                          </a:solidFill>
                          <a:effectLst/>
                          <a:latin typeface="+mn-lt"/>
                          <a:ea typeface="+mn-ea"/>
                          <a:cs typeface="+mn-cs"/>
                        </a:rPr>
                        <a:t>patterns</a:t>
                      </a:r>
                      <a:r>
                        <a:rPr lang="en-US" sz="1100" b="0" dirty="0" smtClean="0"/>
                        <a:t> to the different records.  When you choose a solid color, the system immediately generates a swatch of this </a:t>
                      </a:r>
                      <a:r>
                        <a:rPr lang="en-US" sz="1100" b="0" kern="1200" dirty="0" smtClean="0">
                          <a:solidFill>
                            <a:schemeClr val="tx1"/>
                          </a:solidFill>
                          <a:effectLst/>
                          <a:latin typeface="+mn-lt"/>
                          <a:ea typeface="+mn-ea"/>
                          <a:cs typeface="+mn-cs"/>
                        </a:rPr>
                        <a:t>highlight</a:t>
                      </a:r>
                      <a:r>
                        <a:rPr lang="en-US" sz="1100" b="0" dirty="0" smtClean="0"/>
                        <a:t> and displays it in the grid. However, hatch </a:t>
                      </a:r>
                      <a:r>
                        <a:rPr lang="en-US" sz="1100" b="0" kern="1200" dirty="0" smtClean="0">
                          <a:solidFill>
                            <a:schemeClr val="tx1"/>
                          </a:solidFill>
                          <a:effectLst/>
                          <a:latin typeface="+mn-lt"/>
                          <a:ea typeface="+mn-ea"/>
                          <a:cs typeface="+mn-cs"/>
                        </a:rPr>
                        <a:t>patterns</a:t>
                      </a:r>
                      <a:r>
                        <a:rPr lang="en-US" sz="1100" b="0" dirty="0" smtClean="0"/>
                        <a:t> require that you explicitly generate the swatch. </a:t>
                      </a:r>
                      <a:endParaRPr lang="en-US" sz="11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167" y="1593275"/>
            <a:ext cx="6158096" cy="31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5098475" y="3172788"/>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0" name="Oval 9"/>
          <p:cNvSpPr/>
          <p:nvPr/>
        </p:nvSpPr>
        <p:spPr bwMode="auto">
          <a:xfrm>
            <a:off x="6465125" y="15576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Tree>
    <p:extLst>
      <p:ext uri="{BB962C8B-B14F-4D97-AF65-F5344CB8AC3E}">
        <p14:creationId xmlns:p14="http://schemas.microsoft.com/office/powerpoint/2010/main" val="3336381230"/>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Standard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06111605"/>
              </p:ext>
            </p:extLst>
          </p:nvPr>
        </p:nvGraphicFramePr>
        <p:xfrm>
          <a:off x="254049" y="1143001"/>
          <a:ext cx="8470851" cy="5415929"/>
        </p:xfrm>
        <a:graphic>
          <a:graphicData uri="http://schemas.openxmlformats.org/drawingml/2006/table">
            <a:tbl>
              <a:tblPr/>
              <a:tblGrid>
                <a:gridCol w="2247491"/>
                <a:gridCol w="6223360"/>
              </a:tblGrid>
              <a:tr h="3600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Standard</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50169">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Rooms by Standard task allows </a:t>
                      </a:r>
                      <a:r>
                        <a:rPr lang="en-US" sz="1100" dirty="0" smtClean="0"/>
                        <a:t>you to view your rooms on a floor plan by room standard.</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UT-CAD Manager role or process and then click on the Highlight Rooms by Standard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  the Select Floor panel,  drill down to choose the building and floor for which you want to see drawings by clicking on the plus</a:t>
                      </a:r>
                      <a:r>
                        <a:rPr lang="en-US" sz="1100" baseline="0" dirty="0" smtClean="0"/>
                        <a:t> sign</a:t>
                      </a:r>
                      <a:r>
                        <a:rPr lang="en-US" sz="1100" dirty="0" smtClean="0"/>
                        <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mn-lt"/>
                        </a:rPr>
                        <a:t>You may also use the Filter Console to restrict the Select Floor panel to </a:t>
                      </a:r>
                      <a:r>
                        <a:rPr lang="en-US" sz="1100" dirty="0" smtClean="0"/>
                        <a:t>show only floors of a certain building.</a:t>
                      </a:r>
                      <a:r>
                        <a:rPr lang="en-US" sz="1100" baseline="0" dirty="0" smtClean="0"/>
                        <a:t>  S</a:t>
                      </a:r>
                      <a:r>
                        <a:rPr lang="en-US" sz="1100" dirty="0" smtClean="0"/>
                        <a:t>pecify the building and click</a:t>
                      </a:r>
                      <a:r>
                        <a:rPr lang="en-US" sz="1100" baseline="0" dirty="0" smtClean="0"/>
                        <a:t> on the Show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1100" dirty="0" smtClean="0"/>
                        <a:t>On the Select</a:t>
                      </a:r>
                      <a:r>
                        <a:rPr lang="en-US" sz="1100" baseline="0" dirty="0" smtClean="0"/>
                        <a:t> Floor panel, click on a floor and </a:t>
                      </a:r>
                      <a:r>
                        <a:rPr lang="en-US" sz="1100" dirty="0" smtClean="0"/>
                        <a:t>the drawing is presented with rooms highlighted according to their room standard assignment.</a:t>
                      </a:r>
                      <a:r>
                        <a:rPr lang="en-US" sz="1100" baseline="0" dirty="0" smtClean="0"/>
                        <a:t>  </a:t>
                      </a: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999" y="1538474"/>
            <a:ext cx="6162191" cy="467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bwMode="auto">
          <a:xfrm>
            <a:off x="2445449" y="27813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2" name="Oval 11"/>
          <p:cNvSpPr/>
          <p:nvPr/>
        </p:nvSpPr>
        <p:spPr bwMode="auto">
          <a:xfrm>
            <a:off x="2948050" y="17788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5" name="Oval 14"/>
          <p:cNvSpPr/>
          <p:nvPr/>
        </p:nvSpPr>
        <p:spPr bwMode="auto">
          <a:xfrm>
            <a:off x="3581400" y="28361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65364470"/>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Standard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3850172"/>
              </p:ext>
            </p:extLst>
          </p:nvPr>
        </p:nvGraphicFramePr>
        <p:xfrm>
          <a:off x="254049" y="1143001"/>
          <a:ext cx="8470851" cy="5415929"/>
        </p:xfrm>
        <a:graphic>
          <a:graphicData uri="http://schemas.openxmlformats.org/drawingml/2006/table">
            <a:tbl>
              <a:tblPr/>
              <a:tblGrid>
                <a:gridCol w="2247491"/>
                <a:gridCol w="6223360"/>
              </a:tblGrid>
              <a:tr h="3600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Standard</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50169">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The room standard data </a:t>
                      </a:r>
                      <a:r>
                        <a:rPr lang="en-US" sz="1100" baseline="0" dirty="0" smtClean="0"/>
                        <a:t> </a:t>
                      </a:r>
                      <a:r>
                        <a:rPr lang="en-US" sz="1100" dirty="0" smtClean="0"/>
                        <a:t>displayed on</a:t>
                      </a:r>
                      <a:r>
                        <a:rPr lang="en-US" sz="1100" baseline="0" dirty="0" smtClean="0"/>
                        <a:t> the Summary by Room Standard panel </a:t>
                      </a:r>
                      <a:r>
                        <a:rPr lang="en-US" sz="1100" dirty="0" smtClean="0"/>
                        <a:t>indicates the room</a:t>
                      </a:r>
                      <a:r>
                        <a:rPr lang="en-US" sz="1100" baseline="0" dirty="0" smtClean="0"/>
                        <a:t> standard </a:t>
                      </a:r>
                      <a:r>
                        <a:rPr lang="en-US" sz="1100" dirty="0" smtClean="0"/>
                        <a:t>that each color represents.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If you further drill down to select a room standard, the drawing will highlight the rooms of the selected room standard, and present only data for this room standard </a:t>
                      </a:r>
                      <a:r>
                        <a:rPr lang="en-US" sz="1100" baseline="0" dirty="0" smtClean="0"/>
                        <a:t>on the </a:t>
                      </a:r>
                      <a:r>
                        <a:rPr lang="en-US" sz="1100" dirty="0" smtClean="0"/>
                        <a:t> </a:t>
                      </a:r>
                      <a:r>
                        <a:rPr lang="en-US" sz="1100" baseline="0" dirty="0" smtClean="0"/>
                        <a:t>Summary by Room Standard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any room to access a dialog box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generate the view as a Word document 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350" y="1547751"/>
            <a:ext cx="6136763" cy="45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5272087" y="53340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3329050" y="301296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9" name="Oval 8"/>
          <p:cNvSpPr/>
          <p:nvPr/>
        </p:nvSpPr>
        <p:spPr bwMode="auto">
          <a:xfrm>
            <a:off x="5606731" y="30480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99" y="3506182"/>
            <a:ext cx="3748572" cy="1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333365" y="3219146"/>
            <a:ext cx="334644" cy="59782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8441375" y="2218459"/>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9</a:t>
            </a:r>
          </a:p>
        </p:txBody>
      </p:sp>
    </p:spTree>
    <p:extLst>
      <p:ext uri="{BB962C8B-B14F-4D97-AF65-F5344CB8AC3E}">
        <p14:creationId xmlns:p14="http://schemas.microsoft.com/office/powerpoint/2010/main" val="131749781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Category and Area Type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8966761"/>
              </p:ext>
            </p:extLst>
          </p:nvPr>
        </p:nvGraphicFramePr>
        <p:xfrm>
          <a:off x="342900" y="1191925"/>
          <a:ext cx="8470851" cy="5486400"/>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Category and Area Type</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Rooms by Category and Type task allows </a:t>
                      </a:r>
                      <a:r>
                        <a:rPr lang="en-US" sz="1100" dirty="0" smtClean="0"/>
                        <a:t>you to view your rooms on a floor plan by room</a:t>
                      </a:r>
                      <a:r>
                        <a:rPr lang="en-US" sz="1100" baseline="0" dirty="0" smtClean="0"/>
                        <a:t> category and room type</a:t>
                      </a:r>
                      <a:r>
                        <a:rPr lang="en-US" sz="1100" dirty="0" smtClean="0"/>
                        <a:t>.</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UT-CAD Manager role or process and then click on the Highlight Rooms by Category and Type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  the Select Floor panel,  drill down to choose the building and floor for which you want to see drawings by clicking on the plus</a:t>
                      </a:r>
                      <a:r>
                        <a:rPr lang="en-US" sz="1100" baseline="0" dirty="0" smtClean="0"/>
                        <a:t> sign</a:t>
                      </a:r>
                      <a:r>
                        <a:rPr lang="en-US" sz="1100" dirty="0" smtClean="0"/>
                        <a: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mn-lt"/>
                        </a:rPr>
                        <a:t>You may also use the Filter Console to restrict the Select Floor panel to </a:t>
                      </a:r>
                      <a:r>
                        <a:rPr lang="en-US" sz="1100" dirty="0" smtClean="0"/>
                        <a:t>show only floors of a certain building or room category.</a:t>
                      </a:r>
                      <a:r>
                        <a:rPr lang="en-US" sz="1100" baseline="0" dirty="0" smtClean="0"/>
                        <a:t>  S</a:t>
                      </a:r>
                      <a:r>
                        <a:rPr lang="en-US" sz="1100" dirty="0" smtClean="0"/>
                        <a:t>pecify the building and/or room category and click</a:t>
                      </a:r>
                      <a:r>
                        <a:rPr lang="en-US" sz="1100" baseline="0" dirty="0" smtClean="0"/>
                        <a:t> on the Show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 the Select</a:t>
                      </a:r>
                      <a:r>
                        <a:rPr lang="en-US" sz="1100" baseline="0" dirty="0" smtClean="0"/>
                        <a:t> Floor panel, click on a floor and </a:t>
                      </a:r>
                      <a:r>
                        <a:rPr lang="en-US" sz="1100" dirty="0" smtClean="0"/>
                        <a:t>the drawing is presented with rooms highlighted according to their room category and area type assignment.</a:t>
                      </a:r>
                      <a:r>
                        <a:rPr lang="en-US" sz="1100" baseline="0" dirty="0" smtClean="0"/>
                        <a:t>  </a:t>
                      </a: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825" y="1593891"/>
            <a:ext cx="6101810" cy="414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bwMode="auto">
          <a:xfrm>
            <a:off x="2705100" y="2872344"/>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5" name="Oval 14"/>
          <p:cNvSpPr/>
          <p:nvPr/>
        </p:nvSpPr>
        <p:spPr bwMode="auto">
          <a:xfrm>
            <a:off x="3009900" y="1792678"/>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6" name="Oval 15"/>
          <p:cNvSpPr/>
          <p:nvPr/>
        </p:nvSpPr>
        <p:spPr bwMode="auto">
          <a:xfrm>
            <a:off x="3581400" y="2717469"/>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119211089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Rooms by Category and Area Type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4807529"/>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Rooms by Category and Area Type</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The room category and area type data displayed on</a:t>
                      </a:r>
                      <a:r>
                        <a:rPr lang="en-US" sz="1100" baseline="0" dirty="0" smtClean="0"/>
                        <a:t> the Summary by Type panel </a:t>
                      </a:r>
                      <a:r>
                        <a:rPr lang="en-US" sz="1100" dirty="0" smtClean="0"/>
                        <a:t>indicates the room</a:t>
                      </a:r>
                      <a:r>
                        <a:rPr lang="en-US" sz="1100" baseline="0" dirty="0" smtClean="0"/>
                        <a:t> category </a:t>
                      </a:r>
                      <a:r>
                        <a:rPr lang="en-US" sz="1100" dirty="0" smtClean="0"/>
                        <a:t>that each color represents.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If you further drill down to select a room category or a area type, the drawing will highlight the rooms of the selected category or area type, and present only data for this category and area type </a:t>
                      </a:r>
                      <a:r>
                        <a:rPr lang="en-US" sz="1100" baseline="0" dirty="0" smtClean="0"/>
                        <a:t>on the </a:t>
                      </a:r>
                      <a:r>
                        <a:rPr lang="en-US" sz="1100" dirty="0" smtClean="0"/>
                        <a:t> </a:t>
                      </a:r>
                      <a:r>
                        <a:rPr lang="en-US" sz="1100" baseline="0" dirty="0" smtClean="0"/>
                        <a:t>Summary by Type panel.</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Click on any room to access a dialog box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dirty="0" smtClean="0"/>
                        <a:t>To generate the view as a Word document</a:t>
                      </a:r>
                      <a:r>
                        <a:rPr lang="en-US" sz="1100" baseline="0" dirty="0" smtClean="0"/>
                        <a:t> </a:t>
                      </a:r>
                      <a:r>
                        <a:rPr lang="en-US" sz="1100" dirty="0" smtClean="0"/>
                        <a:t>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endParaRPr lang="en-US" sz="110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427" y="1595252"/>
            <a:ext cx="6156191" cy="404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3253839" y="30480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6</a:t>
            </a:r>
          </a:p>
        </p:txBody>
      </p:sp>
      <p:sp>
        <p:nvSpPr>
          <p:cNvPr id="9" name="Oval 8"/>
          <p:cNvSpPr/>
          <p:nvPr/>
        </p:nvSpPr>
        <p:spPr bwMode="auto">
          <a:xfrm>
            <a:off x="5475922" y="44196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4650" y="2590800"/>
            <a:ext cx="3306667" cy="15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5693636" y="3995057"/>
            <a:ext cx="772478" cy="4572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4788725" y="49411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2" name="Oval 11"/>
          <p:cNvSpPr/>
          <p:nvPr/>
        </p:nvSpPr>
        <p:spPr bwMode="auto">
          <a:xfrm>
            <a:off x="8500750" y="21573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9</a:t>
            </a:r>
          </a:p>
        </p:txBody>
      </p:sp>
    </p:spTree>
    <p:extLst>
      <p:ext uri="{BB962C8B-B14F-4D97-AF65-F5344CB8AC3E}">
        <p14:creationId xmlns:p14="http://schemas.microsoft.com/office/powerpoint/2010/main" val="31102107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Highlight Responsible Cost Center Rooms per Floor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29569505"/>
              </p:ext>
            </p:extLst>
          </p:nvPr>
        </p:nvGraphicFramePr>
        <p:xfrm>
          <a:off x="304800" y="1143000"/>
          <a:ext cx="8470851" cy="5517834"/>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Responsible Cost Center Rooms per Floor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36806">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US" sz="1100" b="0" i="0" u="none" strike="noStrike" cap="none" normalizeH="0" baseline="0" dirty="0" smtClean="0">
                          <a:ln>
                            <a:noFill/>
                          </a:ln>
                          <a:solidFill>
                            <a:schemeClr val="tx1"/>
                          </a:solidFill>
                          <a:effectLst/>
                          <a:latin typeface="Calibri" pitchFamily="34" charset="0"/>
                        </a:rPr>
                        <a:t>The Highlight Responsible Cost Center Rooms per floor task is used to </a:t>
                      </a:r>
                      <a:r>
                        <a:rPr lang="en-US" sz="1100" b="0" i="0" kern="1200" dirty="0" smtClean="0">
                          <a:solidFill>
                            <a:schemeClr val="tx1"/>
                          </a:solidFill>
                          <a:effectLst/>
                          <a:latin typeface="+mn-lt"/>
                          <a:ea typeface="+mn-ea"/>
                          <a:cs typeface="+mn-cs"/>
                        </a:rPr>
                        <a:t>highlight rooms  on a floor plan drawing according to their responsible cost center assignment. </a:t>
                      </a:r>
                      <a:endParaRPr kumimoji="0" lang="en-U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Calibri" pitchFamily="34" charset="0"/>
                        </a:rPr>
                        <a:t>On the Process Navigator, click on the Space Inventory &amp; Performance activity, and click on the UT-CAD Manager role or process and click on the Highlight Responsible Cost Center Rooms 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system presents a filter console, drill-down tree for selecting the floor plan.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Select the floor whose rooms you wish to view</a:t>
                      </a:r>
                      <a:r>
                        <a:rPr lang="en-US" sz="1100" baseline="0" dirty="0" smtClean="0"/>
                        <a:t>.</a:t>
                      </a:r>
                      <a:endParaRPr lang="en-US" sz="11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Once you select the floor, the system presents the drawing in the right pane and highlights</a:t>
                      </a:r>
                      <a:r>
                        <a:rPr lang="en-US" sz="1100" baseline="0" dirty="0" smtClean="0"/>
                        <a:t> rooms according to their responsible cost center assignment.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dirty="0" smtClean="0"/>
                        <a:t>The departmental or</a:t>
                      </a:r>
                      <a:r>
                        <a:rPr lang="en-US" sz="1100" baseline="0" dirty="0" smtClean="0"/>
                        <a:t> cost center </a:t>
                      </a:r>
                      <a:r>
                        <a:rPr lang="en-US" sz="1100" dirty="0" smtClean="0"/>
                        <a:t>data displayed on</a:t>
                      </a:r>
                      <a:r>
                        <a:rPr lang="en-US" sz="1100" baseline="0" dirty="0" smtClean="0"/>
                        <a:t> the Summary by Responsible Cost Center panel </a:t>
                      </a:r>
                      <a:r>
                        <a:rPr lang="en-US" sz="1100" dirty="0" smtClean="0"/>
                        <a:t>indicates the responsible cost center that each color represents.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675" y="1571500"/>
            <a:ext cx="6120000" cy="42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210798" y="26645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tx1"/>
                </a:solidFill>
                <a:latin typeface="+mj-lt"/>
                <a:cs typeface="Symeteo" pitchFamily="2" charset="0"/>
              </a:rPr>
              <a:t>3</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5548375" y="29718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4</a:t>
            </a:r>
          </a:p>
        </p:txBody>
      </p:sp>
      <p:sp>
        <p:nvSpPr>
          <p:cNvPr id="9" name="Oval 8"/>
          <p:cNvSpPr/>
          <p:nvPr/>
        </p:nvSpPr>
        <p:spPr bwMode="auto">
          <a:xfrm>
            <a:off x="4695700" y="51578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5</a:t>
            </a:r>
          </a:p>
        </p:txBody>
      </p:sp>
    </p:spTree>
    <p:extLst>
      <p:ext uri="{BB962C8B-B14F-4D97-AF65-F5344CB8AC3E}">
        <p14:creationId xmlns:p14="http://schemas.microsoft.com/office/powerpoint/2010/main" val="349117240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Highlight Responsible Cost Center </a:t>
            </a:r>
            <a:r>
              <a:rPr lang="en-US" dirty="0" smtClean="0"/>
              <a:t>Rooms </a:t>
            </a:r>
            <a:r>
              <a:rPr lang="en-US" dirty="0"/>
              <a:t>per Floor</a:t>
            </a:r>
          </a:p>
        </p:txBody>
      </p:sp>
      <p:graphicFrame>
        <p:nvGraphicFramePr>
          <p:cNvPr id="6" name="Table 5"/>
          <p:cNvGraphicFramePr>
            <a:graphicFrameLocks noGrp="1"/>
          </p:cNvGraphicFramePr>
          <p:nvPr>
            <p:extLst>
              <p:ext uri="{D42A27DB-BD31-4B8C-83A1-F6EECF244321}">
                <p14:modId xmlns:p14="http://schemas.microsoft.com/office/powerpoint/2010/main" val="2290355419"/>
              </p:ext>
            </p:extLst>
          </p:nvPr>
        </p:nvGraphicFramePr>
        <p:xfrm>
          <a:off x="304800" y="1143000"/>
          <a:ext cx="8470851" cy="5410200"/>
        </p:xfrm>
        <a:graphic>
          <a:graphicData uri="http://schemas.openxmlformats.org/drawingml/2006/table">
            <a:tbl>
              <a:tblPr/>
              <a:tblGrid>
                <a:gridCol w="2247491"/>
                <a:gridCol w="6223360"/>
              </a:tblGrid>
              <a:tr h="39719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Highlight Responsible Cost Center Rooms per Floor</a:t>
                      </a:r>
                      <a:endParaRPr kumimoji="0" lang="en-US" sz="1800" b="1" i="1"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1300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Click on any room on the drawing to access </a:t>
                      </a:r>
                      <a:r>
                        <a:rPr lang="en-US" sz="1100" baseline="0" dirty="0" smtClean="0"/>
                        <a:t> the </a:t>
                      </a:r>
                      <a:r>
                        <a:rPr lang="en-US" sz="1100" dirty="0" smtClean="0"/>
                        <a:t>dialog with further details about the room.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Hover</a:t>
                      </a:r>
                      <a:r>
                        <a:rPr lang="en-US" sz="1100" baseline="0" dirty="0" smtClean="0"/>
                        <a:t> over the room with your m</a:t>
                      </a:r>
                      <a:r>
                        <a:rPr lang="en-US" sz="1100" dirty="0" smtClean="0"/>
                        <a:t>ouse and the room number and </a:t>
                      </a:r>
                      <a:r>
                        <a:rPr lang="en-US" sz="1100" baseline="0" dirty="0" smtClean="0"/>
                        <a:t>details are displayed.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To generate the view as a Word document</a:t>
                      </a:r>
                      <a:r>
                        <a:rPr lang="en-US" sz="1100" baseline="0" dirty="0" smtClean="0"/>
                        <a:t> </a:t>
                      </a:r>
                      <a:r>
                        <a:rPr lang="en-US" sz="1100" dirty="0" smtClean="0"/>
                        <a:t>file,</a:t>
                      </a:r>
                      <a:r>
                        <a:rPr lang="en-US" sz="1100" baseline="0" dirty="0" smtClean="0"/>
                        <a:t> click on the DOC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endParaRPr lang="en-US" sz="120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endParaRPr lang="en-US" sz="120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endParaRPr lang="en-US" sz="12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26" y="1576450"/>
            <a:ext cx="6120000" cy="42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5562600" y="290759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6</a:t>
            </a:r>
          </a:p>
        </p:txBody>
      </p:sp>
      <p:sp>
        <p:nvSpPr>
          <p:cNvPr id="11" name="Oval 10"/>
          <p:cNvSpPr/>
          <p:nvPr/>
        </p:nvSpPr>
        <p:spPr bwMode="auto">
          <a:xfrm>
            <a:off x="8453250" y="22360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756" y="3429000"/>
            <a:ext cx="3123810" cy="166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stCxn id="7" idx="4"/>
          </p:cNvCxnSpPr>
          <p:nvPr/>
        </p:nvCxnSpPr>
        <p:spPr>
          <a:xfrm flipH="1">
            <a:off x="5334000" y="3098090"/>
            <a:ext cx="342900" cy="62359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3106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Define College and Fund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06299765"/>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College and Fund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b="0" dirty="0" smtClean="0"/>
                        <a:t>To generate swatches for all hatch </a:t>
                      </a:r>
                      <a:r>
                        <a:rPr lang="en-US" sz="1100" b="0" kern="1200" dirty="0" smtClean="0">
                          <a:solidFill>
                            <a:schemeClr val="tx1"/>
                          </a:solidFill>
                          <a:effectLst/>
                          <a:latin typeface="+mn-lt"/>
                          <a:ea typeface="+mn-ea"/>
                          <a:cs typeface="+mn-cs"/>
                        </a:rPr>
                        <a:t>patterns</a:t>
                      </a:r>
                      <a:r>
                        <a:rPr lang="en-US" sz="1100" b="0" dirty="0" smtClean="0"/>
                        <a:t> that do not have bitmaps,</a:t>
                      </a:r>
                      <a:r>
                        <a:rPr lang="en-US" sz="1100" b="0" baseline="0" dirty="0" smtClean="0"/>
                        <a:t> c</a:t>
                      </a:r>
                      <a:r>
                        <a:rPr lang="en-US" sz="1100" b="0" i="0" u="none" strike="noStrike" kern="1200" baseline="0" dirty="0" smtClean="0">
                          <a:solidFill>
                            <a:schemeClr val="tx1"/>
                          </a:solidFill>
                          <a:latin typeface="+mn-lt"/>
                          <a:ea typeface="+mn-ea"/>
                          <a:cs typeface="+mn-cs"/>
                        </a:rPr>
                        <a:t>lick on the Create Swatch Bitmaps. </a:t>
                      </a:r>
                      <a:endParaRPr kumimoji="0" lang="en-US"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kern="1200" cap="none" normalizeH="0" baseline="0" dirty="0" smtClean="0">
                          <a:ln>
                            <a:noFill/>
                          </a:ln>
                          <a:solidFill>
                            <a:schemeClr val="tx1"/>
                          </a:solidFill>
                          <a:effectLst/>
                          <a:latin typeface="Calibri" pitchFamily="34" charset="0"/>
                          <a:ea typeface="+mn-ea"/>
                          <a:cs typeface="+mn-cs"/>
                        </a:rPr>
                        <a:t>Click on the Refresh button and t</a:t>
                      </a:r>
                      <a:r>
                        <a:rPr lang="en-US" sz="1100" b="0" dirty="0" smtClean="0"/>
                        <a:t>he system displays the hatch </a:t>
                      </a:r>
                      <a:r>
                        <a:rPr lang="en-US" sz="1100" b="0" kern="1200" dirty="0" smtClean="0">
                          <a:solidFill>
                            <a:schemeClr val="tx1"/>
                          </a:solidFill>
                          <a:effectLst/>
                          <a:latin typeface="+mn-lt"/>
                          <a:ea typeface="+mn-ea"/>
                          <a:cs typeface="+mn-cs"/>
                        </a:rPr>
                        <a:t>patterns</a:t>
                      </a:r>
                      <a:r>
                        <a:rPr lang="en-US" sz="1100" b="0" dirty="0" smtClean="0"/>
                        <a:t>. (If you have an older browser, you may need to exit the view and then reload it in order for the hatch </a:t>
                      </a:r>
                      <a:r>
                        <a:rPr lang="en-US" sz="1100" b="0" kern="1200" dirty="0" smtClean="0">
                          <a:solidFill>
                            <a:schemeClr val="tx1"/>
                          </a:solidFill>
                          <a:effectLst/>
                          <a:latin typeface="+mn-lt"/>
                          <a:ea typeface="+mn-ea"/>
                          <a:cs typeface="+mn-cs"/>
                        </a:rPr>
                        <a:t>patterns</a:t>
                      </a:r>
                      <a:r>
                        <a:rPr lang="en-US" sz="1100" b="0" dirty="0" smtClean="0"/>
                        <a:t> to display.)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To generate the view as a Word document,</a:t>
                      </a:r>
                      <a:r>
                        <a:rPr lang="en-US" sz="1100" baseline="0" dirty="0" smtClean="0"/>
                        <a:t> click on the DOCX button.</a:t>
                      </a:r>
                      <a:r>
                        <a:rPr lang="en-US" sz="1100" dirty="0" smtClean="0"/>
                        <a: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cap="none" normalizeH="0" baseline="0" dirty="0" smtClean="0">
                          <a:ln>
                            <a:noFill/>
                          </a:ln>
                          <a:solidFill>
                            <a:schemeClr val="tx1"/>
                          </a:solidFill>
                          <a:effectLst/>
                          <a:latin typeface="Calibri" pitchFamily="34" charset="0"/>
                        </a:rPr>
                        <a:t>To generate the view as an Excel document, click on the XLS button.</a:t>
                      </a:r>
                      <a:endParaRPr lang="en-US" sz="1100" b="0" i="0" u="none" strike="noStrike"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US" sz="11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168" y="1602675"/>
            <a:ext cx="6158096" cy="31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7139050" y="1566554"/>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
        <p:nvSpPr>
          <p:cNvPr id="11" name="Oval 10"/>
          <p:cNvSpPr/>
          <p:nvPr/>
        </p:nvSpPr>
        <p:spPr bwMode="auto">
          <a:xfrm>
            <a:off x="7608125" y="1566553"/>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sp>
        <p:nvSpPr>
          <p:cNvPr id="12" name="Oval 11"/>
          <p:cNvSpPr/>
          <p:nvPr/>
        </p:nvSpPr>
        <p:spPr bwMode="auto">
          <a:xfrm>
            <a:off x="8005949" y="1566554"/>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9</a:t>
            </a:r>
          </a:p>
        </p:txBody>
      </p:sp>
      <p:sp>
        <p:nvSpPr>
          <p:cNvPr id="8" name="Oval 7"/>
          <p:cNvSpPr/>
          <p:nvPr/>
        </p:nvSpPr>
        <p:spPr bwMode="auto">
          <a:xfrm>
            <a:off x="5544416" y="15715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3" name="Oval 12"/>
          <p:cNvSpPr/>
          <p:nvPr/>
        </p:nvSpPr>
        <p:spPr bwMode="auto">
          <a:xfrm>
            <a:off x="8205850" y="3179961"/>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2998718340"/>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Define Room Category &amp; Area Type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14391844"/>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Category and Area Type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latin typeface="+mn-lt"/>
                        </a:rPr>
                        <a:t>The Define</a:t>
                      </a:r>
                      <a:r>
                        <a:rPr lang="en-US" sz="1100" b="0" baseline="0" dirty="0" smtClean="0">
                          <a:latin typeface="+mn-lt"/>
                        </a:rPr>
                        <a:t> Room Category and Area Type Highlight Patterns task is used to assign a highlight pattern to a room category and type.</a:t>
                      </a:r>
                      <a:endParaRPr kumimoji="0" lang="en-US" sz="1100" b="0" i="0" u="none" strike="noStrike" cap="none" normalizeH="0" baseline="0" dirty="0" smtClean="0">
                        <a:ln>
                          <a:noFill/>
                        </a:ln>
                        <a:solidFill>
                          <a:schemeClr val="tx1"/>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mn-lt"/>
                        </a:rPr>
                        <a:t>On the Process Navigator, click on the Space Inventory &amp; Performance activity, and click on the UT-CAD Manager role or process and click on the Define </a:t>
                      </a:r>
                      <a:r>
                        <a:rPr lang="en-US" sz="1100" b="0" baseline="0" dirty="0" smtClean="0">
                          <a:latin typeface="+mn-lt"/>
                        </a:rPr>
                        <a:t>Room Category and Area Type Highlight Patterns </a:t>
                      </a:r>
                      <a:r>
                        <a:rPr kumimoji="0" lang="en-US" sz="1100" b="0" i="0" u="none" strike="noStrike" cap="none" normalizeH="0" baseline="0" dirty="0" smtClean="0">
                          <a:ln>
                            <a:noFill/>
                          </a:ln>
                          <a:solidFill>
                            <a:schemeClr val="tx1"/>
                          </a:solidFill>
                          <a:effectLst/>
                          <a:latin typeface="+mn-lt"/>
                        </a:rPr>
                        <a:t>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Click on the Edit button beside any category to manually change a single highlight pattern.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To automatically generate a solid fill or hatch pattern, click on  the Create Using Hatches or Create Using colors button.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solid fill, the system will display a sample swatch in the grid.</a:t>
                      </a:r>
                      <a:r>
                        <a:rPr lang="en-US" sz="1100" b="0" baseline="0" dirty="0" smtClean="0"/>
                        <a:t>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hatch </a:t>
                      </a:r>
                      <a:r>
                        <a:rPr lang="en-US" sz="1100" b="0" kern="1200" dirty="0" smtClean="0">
                          <a:solidFill>
                            <a:schemeClr val="tx1"/>
                          </a:solidFill>
                          <a:effectLst/>
                          <a:latin typeface="+mn-lt"/>
                          <a:ea typeface="+mn-ea"/>
                          <a:cs typeface="+mn-cs"/>
                        </a:rPr>
                        <a:t>pattern</a:t>
                      </a:r>
                      <a:r>
                        <a:rPr lang="en-US" sz="1100" b="0" dirty="0" smtClean="0"/>
                        <a:t>, generate a swatch as described in step  6.</a:t>
                      </a:r>
                      <a:r>
                        <a:rPr lang="en-US" sz="1100" b="0" baseline="0" dirty="0" smtClean="0"/>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176" y="1632200"/>
            <a:ext cx="6098286" cy="3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2926775" y="25621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2" name="Oval 11"/>
          <p:cNvSpPr/>
          <p:nvPr/>
        </p:nvSpPr>
        <p:spPr bwMode="auto">
          <a:xfrm>
            <a:off x="2926775" y="35645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3" name="Oval 12"/>
          <p:cNvSpPr/>
          <p:nvPr/>
        </p:nvSpPr>
        <p:spPr bwMode="auto">
          <a:xfrm>
            <a:off x="4734300" y="15858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4" name="Oval 13"/>
          <p:cNvSpPr/>
          <p:nvPr/>
        </p:nvSpPr>
        <p:spPr bwMode="auto">
          <a:xfrm>
            <a:off x="3593275" y="31283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5" name="Oval 14"/>
          <p:cNvSpPr/>
          <p:nvPr/>
        </p:nvSpPr>
        <p:spPr bwMode="auto">
          <a:xfrm>
            <a:off x="3808514" y="158585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6" name="Oval 15"/>
          <p:cNvSpPr/>
          <p:nvPr/>
        </p:nvSpPr>
        <p:spPr bwMode="auto">
          <a:xfrm>
            <a:off x="5821878" y="312832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Tree>
    <p:extLst>
      <p:ext uri="{BB962C8B-B14F-4D97-AF65-F5344CB8AC3E}">
        <p14:creationId xmlns:p14="http://schemas.microsoft.com/office/powerpoint/2010/main" val="4834144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Define </a:t>
            </a:r>
            <a:r>
              <a:rPr lang="en-US" dirty="0"/>
              <a:t>Room Category &amp; </a:t>
            </a:r>
            <a:r>
              <a:rPr lang="en-US" dirty="0" smtClean="0"/>
              <a:t>Area Type </a:t>
            </a:r>
            <a:r>
              <a:rPr lang="en-US" dirty="0"/>
              <a:t>Highlight </a:t>
            </a:r>
            <a:r>
              <a:rPr lang="en-US" dirty="0" smtClean="0"/>
              <a:t>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28731932"/>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Category and Area Type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1100" b="0" dirty="0" smtClean="0"/>
                        <a:t>To clear all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a:t>
                      </a:r>
                      <a:r>
                        <a:rPr lang="en-US" sz="1100" b="0" dirty="0" smtClean="0"/>
                        <a:t> values so that the system will generate values for all records</a:t>
                      </a:r>
                      <a:r>
                        <a:rPr lang="en-US" sz="1100" b="0" baseline="0" dirty="0" smtClean="0"/>
                        <a:t> by clicking on the Clear Patterns button.</a:t>
                      </a:r>
                      <a:endParaRPr lang="en-US" sz="1100" b="0" i="0" u="none" strike="noStrike"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t>You may want to combine colors and hatch </a:t>
                      </a:r>
                      <a:r>
                        <a:rPr lang="en-US" sz="1100" b="0" kern="1200" dirty="0" smtClean="0">
                          <a:solidFill>
                            <a:schemeClr val="tx1"/>
                          </a:solidFill>
                          <a:effectLst/>
                          <a:latin typeface="+mn-lt"/>
                          <a:ea typeface="+mn-ea"/>
                          <a:cs typeface="+mn-cs"/>
                        </a:rPr>
                        <a:t>patterns</a:t>
                      </a:r>
                      <a:r>
                        <a:rPr lang="en-US" sz="1100" b="0" dirty="0" smtClean="0"/>
                        <a:t> to show a hierarchical relationship, with all records of the same owner having unique hatch </a:t>
                      </a:r>
                      <a:r>
                        <a:rPr lang="en-US" sz="1100" b="0" kern="1200" dirty="0" smtClean="0">
                          <a:solidFill>
                            <a:schemeClr val="tx1"/>
                          </a:solidFill>
                          <a:effectLst/>
                          <a:latin typeface="+mn-lt"/>
                          <a:ea typeface="+mn-ea"/>
                          <a:cs typeface="+mn-cs"/>
                        </a:rPr>
                        <a:t>patterns</a:t>
                      </a:r>
                      <a:r>
                        <a:rPr lang="en-US" sz="1100" b="0" dirty="0" smtClean="0"/>
                        <a:t> but using the same color. For example, all</a:t>
                      </a:r>
                      <a:r>
                        <a:rPr lang="en-US" sz="1100" b="0" baseline="0" dirty="0" smtClean="0"/>
                        <a:t> area </a:t>
                      </a:r>
                      <a:r>
                        <a:rPr lang="en-US" sz="1100" b="0" kern="1200" dirty="0" smtClean="0">
                          <a:solidFill>
                            <a:schemeClr val="tx1"/>
                          </a:solidFill>
                          <a:effectLst/>
                          <a:latin typeface="+mn-lt"/>
                          <a:ea typeface="+mn-ea"/>
                          <a:cs typeface="+mn-cs"/>
                        </a:rPr>
                        <a:t>types </a:t>
                      </a:r>
                      <a:r>
                        <a:rPr lang="en-US" sz="1100" b="0" dirty="0" smtClean="0"/>
                        <a:t>within the same room category</a:t>
                      </a:r>
                      <a:r>
                        <a:rPr lang="en-US" sz="1100" b="0" baseline="0" dirty="0" smtClean="0"/>
                        <a:t> </a:t>
                      </a:r>
                      <a:r>
                        <a:rPr lang="en-US" sz="1100" b="0" dirty="0" smtClean="0"/>
                        <a:t>can have the same color, but each </a:t>
                      </a:r>
                      <a:r>
                        <a:rPr lang="en-US" sz="1100" b="0" kern="1200" dirty="0" smtClean="0">
                          <a:solidFill>
                            <a:schemeClr val="tx1"/>
                          </a:solidFill>
                          <a:effectLst/>
                          <a:latin typeface="+mn-lt"/>
                          <a:ea typeface="+mn-ea"/>
                          <a:cs typeface="+mn-cs"/>
                        </a:rPr>
                        <a:t>area type</a:t>
                      </a:r>
                      <a:r>
                        <a:rPr lang="en-US" sz="1100" b="0" kern="1200" baseline="0" dirty="0" smtClean="0">
                          <a:solidFill>
                            <a:schemeClr val="tx1"/>
                          </a:solidFill>
                          <a:effectLst/>
                          <a:latin typeface="+mn-lt"/>
                          <a:ea typeface="+mn-ea"/>
                          <a:cs typeface="+mn-cs"/>
                        </a:rPr>
                        <a:t> </a:t>
                      </a:r>
                      <a:r>
                        <a:rPr lang="en-US" sz="1100" b="0" dirty="0" smtClean="0"/>
                        <a:t>can have a unique hatch </a:t>
                      </a:r>
                      <a:r>
                        <a:rPr lang="en-US" sz="1100" b="0" kern="1200" dirty="0" smtClean="0">
                          <a:solidFill>
                            <a:schemeClr val="tx1"/>
                          </a:solidFill>
                          <a:effectLst/>
                          <a:latin typeface="+mn-lt"/>
                          <a:ea typeface="+mn-ea"/>
                          <a:cs typeface="+mn-cs"/>
                        </a:rPr>
                        <a:t>pattern</a:t>
                      </a:r>
                      <a:r>
                        <a:rPr lang="en-US" sz="1100" b="0" dirty="0" smtClean="0"/>
                        <a:t>.</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b="0" dirty="0" smtClean="0"/>
                        <a:t>Click on the Create</a:t>
                      </a:r>
                      <a:r>
                        <a:rPr lang="en-US" sz="1100" b="0" baseline="0" dirty="0" smtClean="0"/>
                        <a:t> Hatches by Room Category or Create Colors by Room Category button.  Then generate a swatch as  described in step 6.</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baseline="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206" y="1596575"/>
            <a:ext cx="6098286" cy="3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4724400" y="31045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2" name="Oval 11"/>
          <p:cNvSpPr/>
          <p:nvPr/>
        </p:nvSpPr>
        <p:spPr bwMode="auto">
          <a:xfrm>
            <a:off x="6824353" y="309220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8" name="Oval 7"/>
          <p:cNvSpPr/>
          <p:nvPr/>
        </p:nvSpPr>
        <p:spPr bwMode="auto">
          <a:xfrm>
            <a:off x="6529450" y="1557159"/>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398526806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Define </a:t>
            </a:r>
            <a:r>
              <a:rPr lang="en-US" dirty="0"/>
              <a:t>Room Category &amp; </a:t>
            </a:r>
            <a:r>
              <a:rPr lang="en-US" dirty="0" smtClean="0"/>
              <a:t>Area Type </a:t>
            </a:r>
            <a:r>
              <a:rPr lang="en-US" dirty="0"/>
              <a:t>Highlight </a:t>
            </a:r>
            <a:r>
              <a:rPr lang="en-US" dirty="0" smtClean="0"/>
              <a:t>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6524132"/>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Category and Area Type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t>Visually seeing your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patterns</a:t>
                      </a:r>
                      <a:r>
                        <a:rPr lang="en-US" sz="1100" b="0" dirty="0" smtClean="0"/>
                        <a:t> helps you to avoid assigning the same or very similar </a:t>
                      </a:r>
                      <a:r>
                        <a:rPr lang="en-US" sz="1100" b="0" kern="1200" dirty="0" smtClean="0">
                          <a:solidFill>
                            <a:schemeClr val="tx1"/>
                          </a:solidFill>
                          <a:effectLst/>
                          <a:latin typeface="+mn-lt"/>
                          <a:ea typeface="+mn-ea"/>
                          <a:cs typeface="+mn-cs"/>
                        </a:rPr>
                        <a:t>patterns</a:t>
                      </a:r>
                      <a:r>
                        <a:rPr lang="en-US" sz="1100" b="0" dirty="0" smtClean="0"/>
                        <a:t> to the different records.  When you choose a solid color, the system immediately generates a swatch of this </a:t>
                      </a:r>
                      <a:r>
                        <a:rPr lang="en-US" sz="1100" b="0" kern="1200" dirty="0" smtClean="0">
                          <a:solidFill>
                            <a:schemeClr val="tx1"/>
                          </a:solidFill>
                          <a:effectLst/>
                          <a:latin typeface="+mn-lt"/>
                          <a:ea typeface="+mn-ea"/>
                          <a:cs typeface="+mn-cs"/>
                        </a:rPr>
                        <a:t>highlight</a:t>
                      </a:r>
                      <a:r>
                        <a:rPr lang="en-US" sz="1100" b="0" dirty="0" smtClean="0"/>
                        <a:t> and displays it in the grid. However, hatch </a:t>
                      </a:r>
                      <a:r>
                        <a:rPr lang="en-US" sz="1100" b="0" kern="1200" dirty="0" smtClean="0">
                          <a:solidFill>
                            <a:schemeClr val="tx1"/>
                          </a:solidFill>
                          <a:effectLst/>
                          <a:latin typeface="+mn-lt"/>
                          <a:ea typeface="+mn-ea"/>
                          <a:cs typeface="+mn-cs"/>
                        </a:rPr>
                        <a:t>patterns</a:t>
                      </a:r>
                      <a:r>
                        <a:rPr lang="en-US" sz="1100" b="0" dirty="0" smtClean="0"/>
                        <a:t> require that you explicitly generate the swatch.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endParaRPr lang="en-US" sz="1100" b="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b="0" dirty="0" smtClean="0"/>
                        <a:t>To generate swatches for all hatch </a:t>
                      </a:r>
                      <a:r>
                        <a:rPr lang="en-US" sz="1100" b="0" kern="1200" dirty="0" smtClean="0">
                          <a:solidFill>
                            <a:schemeClr val="tx1"/>
                          </a:solidFill>
                          <a:effectLst/>
                          <a:latin typeface="+mn-lt"/>
                          <a:ea typeface="+mn-ea"/>
                          <a:cs typeface="+mn-cs"/>
                        </a:rPr>
                        <a:t>patterns</a:t>
                      </a:r>
                      <a:r>
                        <a:rPr lang="en-US" sz="1100" b="0" dirty="0" smtClean="0"/>
                        <a:t> that do not have bitmaps,</a:t>
                      </a:r>
                      <a:r>
                        <a:rPr lang="en-US" sz="1100" b="0" baseline="0" dirty="0" smtClean="0"/>
                        <a:t> c</a:t>
                      </a:r>
                      <a:r>
                        <a:rPr lang="en-US" sz="1100" b="0" i="0" u="none" strike="noStrike" kern="1200" baseline="0" dirty="0" smtClean="0">
                          <a:solidFill>
                            <a:schemeClr val="tx1"/>
                          </a:solidFill>
                          <a:latin typeface="+mn-lt"/>
                          <a:ea typeface="+mn-ea"/>
                          <a:cs typeface="+mn-cs"/>
                        </a:rPr>
                        <a:t>lick on the Create Swatch Bitmaps. </a:t>
                      </a:r>
                      <a:endParaRPr kumimoji="0" lang="en-US" sz="1100" b="0" i="0" u="none" strike="noStrike" kern="1200" cap="none" normalizeH="0" baseline="0" dirty="0" smtClean="0">
                        <a:ln>
                          <a:noFill/>
                        </a:ln>
                        <a:solidFill>
                          <a:schemeClr val="tx1"/>
                        </a:solidFill>
                        <a:effectLst/>
                        <a:latin typeface="Calibri" pitchFamily="34" charset="0"/>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kern="1200" cap="none" normalizeH="0" baseline="0" dirty="0" smtClean="0">
                          <a:ln>
                            <a:noFill/>
                          </a:ln>
                          <a:solidFill>
                            <a:schemeClr val="tx1"/>
                          </a:solidFill>
                          <a:effectLst/>
                          <a:latin typeface="Calibri" pitchFamily="34" charset="0"/>
                          <a:ea typeface="+mn-ea"/>
                          <a:cs typeface="+mn-cs"/>
                        </a:rPr>
                        <a:t>Click on the Refresh button and t</a:t>
                      </a:r>
                      <a:r>
                        <a:rPr lang="en-US" sz="1100" b="0" dirty="0" smtClean="0"/>
                        <a:t>he system displays the hatch </a:t>
                      </a:r>
                      <a:r>
                        <a:rPr lang="en-US" sz="1100" b="0" kern="1200" dirty="0" smtClean="0">
                          <a:solidFill>
                            <a:schemeClr val="tx1"/>
                          </a:solidFill>
                          <a:effectLst/>
                          <a:latin typeface="+mn-lt"/>
                          <a:ea typeface="+mn-ea"/>
                          <a:cs typeface="+mn-cs"/>
                        </a:rPr>
                        <a:t>patterns</a:t>
                      </a:r>
                      <a:r>
                        <a:rPr lang="en-US" sz="1100" b="0" dirty="0" smtClean="0"/>
                        <a:t>. (If you have an older browser, you may need to exit the view and then reload it in order for the hatch </a:t>
                      </a:r>
                      <a:r>
                        <a:rPr lang="en-US" sz="1100" b="0" kern="1200" dirty="0" smtClean="0">
                          <a:solidFill>
                            <a:schemeClr val="tx1"/>
                          </a:solidFill>
                          <a:effectLst/>
                          <a:latin typeface="+mn-lt"/>
                          <a:ea typeface="+mn-ea"/>
                          <a:cs typeface="+mn-cs"/>
                        </a:rPr>
                        <a:t>patterns</a:t>
                      </a:r>
                      <a:r>
                        <a:rPr lang="en-US" sz="1100" b="0" dirty="0" smtClean="0"/>
                        <a:t> to display.)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lang="en-US" sz="1100" dirty="0" smtClean="0"/>
                        <a:t>To generate the view as a Word document,</a:t>
                      </a:r>
                      <a:r>
                        <a:rPr lang="en-US" sz="1100" baseline="0" dirty="0" smtClean="0"/>
                        <a:t> click on the DOCX button.</a:t>
                      </a:r>
                      <a:r>
                        <a:rPr lang="en-US" sz="1100" dirty="0" smtClean="0"/>
                        <a:t> </a:t>
                      </a:r>
                      <a:endParaRPr lang="en-US" sz="1100" b="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sz="1100" b="0" i="0" u="none" strike="noStrike" cap="none" normalizeH="0" baseline="0" dirty="0" smtClean="0">
                          <a:ln>
                            <a:noFill/>
                          </a:ln>
                          <a:solidFill>
                            <a:schemeClr val="tx1"/>
                          </a:solidFill>
                          <a:effectLst/>
                          <a:latin typeface="Calibri" pitchFamily="34" charset="0"/>
                        </a:rPr>
                        <a:t>To generate the view as an Excel document, click on the XLS button.</a:t>
                      </a:r>
                      <a:endParaRPr lang="en-US" sz="11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891" y="1598716"/>
            <a:ext cx="6098286" cy="3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7162800" y="15668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7</a:t>
            </a:r>
          </a:p>
        </p:txBody>
      </p:sp>
      <p:sp>
        <p:nvSpPr>
          <p:cNvPr id="11" name="Oval 10"/>
          <p:cNvSpPr/>
          <p:nvPr/>
        </p:nvSpPr>
        <p:spPr bwMode="auto">
          <a:xfrm>
            <a:off x="7629406" y="1570513"/>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8</a:t>
            </a:r>
          </a:p>
        </p:txBody>
      </p:sp>
      <p:sp>
        <p:nvSpPr>
          <p:cNvPr id="12" name="Oval 11"/>
          <p:cNvSpPr/>
          <p:nvPr/>
        </p:nvSpPr>
        <p:spPr bwMode="auto">
          <a:xfrm>
            <a:off x="8028712" y="1582388"/>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9</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3" name="Oval 12"/>
          <p:cNvSpPr/>
          <p:nvPr/>
        </p:nvSpPr>
        <p:spPr bwMode="auto">
          <a:xfrm>
            <a:off x="5673284" y="156259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4" name="Oval 13"/>
          <p:cNvSpPr/>
          <p:nvPr/>
        </p:nvSpPr>
        <p:spPr bwMode="auto">
          <a:xfrm>
            <a:off x="8004962" y="308610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6</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571087360"/>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Define Room Standard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08557403"/>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Standard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latin typeface="+mn-lt"/>
                        </a:rPr>
                        <a:t>The Define</a:t>
                      </a:r>
                      <a:r>
                        <a:rPr lang="en-US" sz="1100" b="0" baseline="0" dirty="0" smtClean="0">
                          <a:latin typeface="+mn-lt"/>
                        </a:rPr>
                        <a:t> Room Standard  Highlight Patterns task is used to assign a highlight pattern to a room standard.</a:t>
                      </a:r>
                      <a:endParaRPr kumimoji="0" lang="en-US" sz="1100" b="0" i="0" u="none" strike="noStrike" cap="none" normalizeH="0" baseline="0" dirty="0" smtClean="0">
                        <a:ln>
                          <a:noFill/>
                        </a:ln>
                        <a:solidFill>
                          <a:schemeClr val="tx1"/>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100" b="0" i="0" u="none" strike="noStrike" cap="none" normalizeH="0" baseline="0" dirty="0" smtClean="0">
                        <a:ln>
                          <a:noFill/>
                        </a:ln>
                        <a:solidFill>
                          <a:schemeClr val="tx1"/>
                        </a:solidFill>
                        <a:effectLst/>
                        <a:latin typeface="+mn-lt"/>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cap="none" normalizeH="0" baseline="0" dirty="0" smtClean="0">
                          <a:ln>
                            <a:noFill/>
                          </a:ln>
                          <a:solidFill>
                            <a:schemeClr val="tx1"/>
                          </a:solidFill>
                          <a:effectLst/>
                          <a:latin typeface="+mn-lt"/>
                        </a:rPr>
                        <a:t>On the Process Navigator, click on the Space Inventory &amp; Performance activity, and click on the UT-CAD Manager role or process and click on the Define </a:t>
                      </a:r>
                      <a:r>
                        <a:rPr lang="en-US" sz="1100" b="0" baseline="0" dirty="0" smtClean="0">
                          <a:latin typeface="+mn-lt"/>
                        </a:rPr>
                        <a:t>Room Standard Highlight Patterns </a:t>
                      </a:r>
                      <a:r>
                        <a:rPr kumimoji="0" lang="en-US" sz="1100" b="0" i="0" u="none" strike="noStrike" cap="none" normalizeH="0" baseline="0" dirty="0" smtClean="0">
                          <a:ln>
                            <a:noFill/>
                          </a:ln>
                          <a:solidFill>
                            <a:schemeClr val="tx1"/>
                          </a:solidFill>
                          <a:effectLst/>
                          <a:latin typeface="+mn-lt"/>
                        </a:rPr>
                        <a:t>task.</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Click on the Edit button beside any category to manually change a single highlight pattern.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100" b="0" i="0" u="none" strike="noStrike" kern="1200" baseline="0" dirty="0" smtClean="0">
                          <a:solidFill>
                            <a:schemeClr val="tx1"/>
                          </a:solidFill>
                          <a:latin typeface="+mn-lt"/>
                          <a:ea typeface="+mn-ea"/>
                          <a:cs typeface="+mn-cs"/>
                        </a:rPr>
                        <a:t>To automatically generate a solid fill or hatch pattern, click on  the Create Using Hatches or Create Using colors button.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solid fill, the system will display a sample swatch in the grid.</a:t>
                      </a:r>
                      <a:r>
                        <a:rPr lang="en-US" sz="1100" b="0" baseline="0" dirty="0" smtClean="0"/>
                        <a:t>  </a:t>
                      </a:r>
                      <a:r>
                        <a:rPr lang="en-US" sz="1100" b="0" dirty="0" smtClean="0"/>
                        <a:t>If your </a:t>
                      </a:r>
                      <a:r>
                        <a:rPr lang="en-US" sz="1100" b="0" kern="1200" dirty="0" smtClean="0">
                          <a:solidFill>
                            <a:schemeClr val="tx1"/>
                          </a:solidFill>
                          <a:effectLst/>
                          <a:latin typeface="+mn-lt"/>
                          <a:ea typeface="+mn-ea"/>
                          <a:cs typeface="+mn-cs"/>
                        </a:rPr>
                        <a:t>highlight</a:t>
                      </a:r>
                      <a:r>
                        <a:rPr lang="en-US" sz="1100" b="0" dirty="0" smtClean="0"/>
                        <a:t> is a hatch </a:t>
                      </a:r>
                      <a:r>
                        <a:rPr lang="en-US" sz="1100" b="0" kern="1200" dirty="0" smtClean="0">
                          <a:solidFill>
                            <a:schemeClr val="tx1"/>
                          </a:solidFill>
                          <a:effectLst/>
                          <a:latin typeface="+mn-lt"/>
                          <a:ea typeface="+mn-ea"/>
                          <a:cs typeface="+mn-cs"/>
                        </a:rPr>
                        <a:t>pattern</a:t>
                      </a:r>
                      <a:r>
                        <a:rPr lang="en-US" sz="1100" b="0" dirty="0" smtClean="0"/>
                        <a:t>, generate a swatch as described in step  5.</a:t>
                      </a:r>
                      <a:r>
                        <a:rPr lang="en-US" sz="1100" b="0" baseline="0" dirty="0" smtClean="0"/>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550" y="1585850"/>
            <a:ext cx="6177143" cy="2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2895600" y="229787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2</a:t>
            </a:r>
          </a:p>
        </p:txBody>
      </p:sp>
      <p:sp>
        <p:nvSpPr>
          <p:cNvPr id="13" name="Oval 12"/>
          <p:cNvSpPr/>
          <p:nvPr/>
        </p:nvSpPr>
        <p:spPr bwMode="auto">
          <a:xfrm>
            <a:off x="3838700" y="1569030"/>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
        <p:nvSpPr>
          <p:cNvPr id="15" name="Oval 14"/>
          <p:cNvSpPr/>
          <p:nvPr/>
        </p:nvSpPr>
        <p:spPr bwMode="auto">
          <a:xfrm>
            <a:off x="4776850" y="1564335"/>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cs typeface="Symeteo" pitchFamily="2" charset="0"/>
              </a:rPr>
              <a:t>3</a:t>
            </a:r>
          </a:p>
        </p:txBody>
      </p:sp>
    </p:spTree>
    <p:extLst>
      <p:ext uri="{BB962C8B-B14F-4D97-AF65-F5344CB8AC3E}">
        <p14:creationId xmlns:p14="http://schemas.microsoft.com/office/powerpoint/2010/main" val="217859325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
            <a:ext cx="7696200" cy="685800"/>
          </a:xfrm>
        </p:spPr>
        <p:txBody>
          <a:bodyPr/>
          <a:lstStyle/>
          <a:p>
            <a:r>
              <a:rPr lang="en-US" dirty="0" smtClean="0"/>
              <a:t>Define Room Standard Highlight Patterns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1816993"/>
              </p:ext>
            </p:extLst>
          </p:nvPr>
        </p:nvGraphicFramePr>
        <p:xfrm>
          <a:off x="342900" y="1191925"/>
          <a:ext cx="8470851" cy="5285075"/>
        </p:xfrm>
        <a:graphic>
          <a:graphicData uri="http://schemas.openxmlformats.org/drawingml/2006/table">
            <a:tbl>
              <a:tblPr/>
              <a:tblGrid>
                <a:gridCol w="2247491"/>
                <a:gridCol w="6223360"/>
              </a:tblGrid>
              <a:tr h="3384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rPr>
                        <a:t>Define Room Standard Highlight Patterns</a:t>
                      </a:r>
                      <a:endParaRPr kumimoji="0" lang="en-US" sz="1800" b="1" i="1" u="none" strike="noStrike" cap="none" normalizeH="0" baseline="0" dirty="0" smtClean="0">
                        <a:ln>
                          <a:noFill/>
                        </a:ln>
                        <a:solidFill>
                          <a:srgbClr val="FFFFFF"/>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FF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91931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1100" b="0" dirty="0" smtClean="0"/>
                        <a:t>To clear all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a:t>
                      </a:r>
                      <a:r>
                        <a:rPr lang="en-US" sz="1100" b="0" dirty="0" smtClean="0"/>
                        <a:t> values so that the system will generate values for all records</a:t>
                      </a:r>
                      <a:r>
                        <a:rPr lang="en-US" sz="1100" b="0" baseline="0" dirty="0" smtClean="0"/>
                        <a:t> by clicking on the Clear Patterns button.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baseline="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US" sz="1100" b="0" dirty="0" smtClean="0"/>
                        <a:t>Visually seeing your </a:t>
                      </a:r>
                      <a:r>
                        <a:rPr lang="en-US" sz="1100" b="0" kern="1200" dirty="0" smtClean="0">
                          <a:solidFill>
                            <a:schemeClr val="tx1"/>
                          </a:solidFill>
                          <a:effectLst/>
                          <a:latin typeface="+mn-lt"/>
                          <a:ea typeface="+mn-ea"/>
                          <a:cs typeface="+mn-cs"/>
                        </a:rPr>
                        <a:t>highlight</a:t>
                      </a:r>
                      <a:r>
                        <a:rPr lang="en-US" sz="1100" b="0" dirty="0" smtClean="0"/>
                        <a:t> </a:t>
                      </a:r>
                      <a:r>
                        <a:rPr lang="en-US" sz="1100" b="0" kern="1200" dirty="0" smtClean="0">
                          <a:solidFill>
                            <a:schemeClr val="tx1"/>
                          </a:solidFill>
                          <a:effectLst/>
                          <a:latin typeface="+mn-lt"/>
                          <a:ea typeface="+mn-ea"/>
                          <a:cs typeface="+mn-cs"/>
                        </a:rPr>
                        <a:t>patterns</a:t>
                      </a:r>
                      <a:r>
                        <a:rPr lang="en-US" sz="1100" b="0" dirty="0" smtClean="0"/>
                        <a:t> helps you to avoid assigning the same or very similar </a:t>
                      </a:r>
                      <a:r>
                        <a:rPr lang="en-US" sz="1100" b="0" kern="1200" dirty="0" smtClean="0">
                          <a:solidFill>
                            <a:schemeClr val="tx1"/>
                          </a:solidFill>
                          <a:effectLst/>
                          <a:latin typeface="+mn-lt"/>
                          <a:ea typeface="+mn-ea"/>
                          <a:cs typeface="+mn-cs"/>
                        </a:rPr>
                        <a:t>patterns</a:t>
                      </a:r>
                      <a:r>
                        <a:rPr lang="en-US" sz="1100" b="0" dirty="0" smtClean="0"/>
                        <a:t> to the different records.  When you choose a solid color, the system immediately generates a swatch of this </a:t>
                      </a:r>
                      <a:r>
                        <a:rPr lang="en-US" sz="1100" b="0" kern="1200" dirty="0" smtClean="0">
                          <a:solidFill>
                            <a:schemeClr val="tx1"/>
                          </a:solidFill>
                          <a:effectLst/>
                          <a:latin typeface="+mn-lt"/>
                          <a:ea typeface="+mn-ea"/>
                          <a:cs typeface="+mn-cs"/>
                        </a:rPr>
                        <a:t>highlight</a:t>
                      </a:r>
                      <a:r>
                        <a:rPr lang="en-US" sz="1100" b="0" dirty="0" smtClean="0"/>
                        <a:t> and displays it in the grid. However, hatch </a:t>
                      </a:r>
                      <a:r>
                        <a:rPr lang="en-US" sz="1100" b="0" kern="1200" dirty="0" smtClean="0">
                          <a:solidFill>
                            <a:schemeClr val="tx1"/>
                          </a:solidFill>
                          <a:effectLst/>
                          <a:latin typeface="+mn-lt"/>
                          <a:ea typeface="+mn-ea"/>
                          <a:cs typeface="+mn-cs"/>
                        </a:rPr>
                        <a:t>patterns</a:t>
                      </a:r>
                      <a:r>
                        <a:rPr lang="en-US" sz="1100" b="0" dirty="0" smtClean="0"/>
                        <a:t> require that you explicitly generate the swatch. </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i="0" u="none" strike="noStrike" kern="1200" baseline="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1100" b="0" dirty="0" smtClean="0"/>
                        <a:t>To generate swatches for all hatch </a:t>
                      </a:r>
                      <a:r>
                        <a:rPr lang="en-US" sz="1100" b="0" kern="1200" dirty="0" smtClean="0">
                          <a:solidFill>
                            <a:schemeClr val="tx1"/>
                          </a:solidFill>
                          <a:effectLst/>
                          <a:latin typeface="+mn-lt"/>
                          <a:ea typeface="+mn-ea"/>
                          <a:cs typeface="+mn-cs"/>
                        </a:rPr>
                        <a:t>patterns</a:t>
                      </a:r>
                      <a:r>
                        <a:rPr lang="en-US" sz="1100" b="0" dirty="0" smtClean="0"/>
                        <a:t> that do not have bitmaps,</a:t>
                      </a:r>
                      <a:r>
                        <a:rPr lang="en-US" sz="1100" b="0" baseline="0" dirty="0" smtClean="0"/>
                        <a:t> c</a:t>
                      </a:r>
                      <a:r>
                        <a:rPr lang="en-US" sz="1100" b="0" i="0" u="none" strike="noStrike" kern="1200" baseline="0" dirty="0" smtClean="0">
                          <a:solidFill>
                            <a:schemeClr val="tx1"/>
                          </a:solidFill>
                          <a:latin typeface="+mn-lt"/>
                          <a:ea typeface="+mn-ea"/>
                          <a:cs typeface="+mn-cs"/>
                        </a:rPr>
                        <a:t>lick on the Create Swatch Bitmaps. </a:t>
                      </a: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baseline="0" dirty="0" smtClean="0"/>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baseline="0" dirty="0" smtClean="0"/>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i="0" u="none" strike="noStrike" kern="1200" baseline="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endParaRPr lang="en-US" sz="1100" b="0" i="0" u="none" strike="noStrike"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mj-lt"/>
                        <a:buNone/>
                        <a:tabLst/>
                        <a:defRPr/>
                      </a:pPr>
                      <a:endParaRPr lang="en-US" sz="11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defRPr/>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550" y="1585850"/>
            <a:ext cx="6177143" cy="2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bwMode="auto">
          <a:xfrm>
            <a:off x="6641275" y="157126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4</a:t>
            </a:r>
            <a:endParaRPr kumimoji="0" lang="en-US" sz="1200" b="1" i="0" u="none" strike="noStrike" cap="none" normalizeH="0" baseline="0" dirty="0" smtClean="0">
              <a:ln>
                <a:noFill/>
              </a:ln>
              <a:solidFill>
                <a:schemeClr val="tx1"/>
              </a:solidFill>
              <a:effectLst/>
              <a:latin typeface="+mj-lt"/>
              <a:cs typeface="Symeteo" pitchFamily="2" charset="0"/>
            </a:endParaRPr>
          </a:p>
        </p:txBody>
      </p:sp>
      <p:sp>
        <p:nvSpPr>
          <p:cNvPr id="11" name="Oval 10"/>
          <p:cNvSpPr/>
          <p:nvPr/>
        </p:nvSpPr>
        <p:spPr bwMode="auto">
          <a:xfrm>
            <a:off x="5718954" y="1571266"/>
            <a:ext cx="228600" cy="1905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latin typeface="+mj-lt"/>
                <a:cs typeface="Symeteo" pitchFamily="2" charset="0"/>
              </a:rPr>
              <a:t>5</a:t>
            </a:r>
            <a:endParaRPr kumimoji="0" lang="en-US" sz="1200" b="1" i="0" u="none" strike="noStrike" cap="none" normalizeH="0" baseline="0" dirty="0" smtClean="0">
              <a:ln>
                <a:noFill/>
              </a:ln>
              <a:solidFill>
                <a:schemeClr val="tx1"/>
              </a:solidFill>
              <a:effectLst/>
              <a:latin typeface="+mj-lt"/>
              <a:cs typeface="Symeteo" pitchFamily="2" charset="0"/>
            </a:endParaRPr>
          </a:p>
        </p:txBody>
      </p:sp>
    </p:spTree>
    <p:extLst>
      <p:ext uri="{BB962C8B-B14F-4D97-AF65-F5344CB8AC3E}">
        <p14:creationId xmlns:p14="http://schemas.microsoft.com/office/powerpoint/2010/main" val="3649416638"/>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BRG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BRG Training Template</Template>
  <TotalTime>43672</TotalTime>
  <Words>4428</Words>
  <Application>Microsoft Office PowerPoint</Application>
  <PresentationFormat>On-screen Show (4:3)</PresentationFormat>
  <Paragraphs>375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BRG Training Template</vt:lpstr>
      <vt:lpstr>UT-CAD Manager</vt:lpstr>
      <vt:lpstr>Define College and Fund Highlight Patterns</vt:lpstr>
      <vt:lpstr>Define College and Fund Highlight Patterns</vt:lpstr>
      <vt:lpstr>Define College and Fund Highlight Patterns</vt:lpstr>
      <vt:lpstr>Define Room Category &amp; Area Type Highlight Patterns</vt:lpstr>
      <vt:lpstr>Define Room Category &amp; Area Type Highlight Patterns</vt:lpstr>
      <vt:lpstr>Define Room Category &amp; Area Type Highlight Patterns</vt:lpstr>
      <vt:lpstr>Define Room Standard Highlight Patterns</vt:lpstr>
      <vt:lpstr>Define Room Standard Highlight Patterns</vt:lpstr>
      <vt:lpstr>Define Room Standard Highlight Patterns</vt:lpstr>
      <vt:lpstr>To Assign Categories &amp; Area Types to Rooms</vt:lpstr>
      <vt:lpstr>To Assign Categories &amp; Types to Rooms</vt:lpstr>
      <vt:lpstr>To Assign Room Standards to Rooms</vt:lpstr>
      <vt:lpstr>To Assign Room Standards to Rooms</vt:lpstr>
      <vt:lpstr>To Assign Colleges &amp; Cost Centers to Rooms</vt:lpstr>
      <vt:lpstr>To Assign Colleges &amp; Cost Centers to Rooms</vt:lpstr>
      <vt:lpstr>Locate Employee</vt:lpstr>
      <vt:lpstr>Locate Employee</vt:lpstr>
      <vt:lpstr>View Assignable Vacant Rooms</vt:lpstr>
      <vt:lpstr>Highlight Assignable Vacant Rooms</vt:lpstr>
      <vt:lpstr>Highlight Assignable Vacant Rooms</vt:lpstr>
      <vt:lpstr>View Occupancy Plan</vt:lpstr>
      <vt:lpstr>View Occupancy Plan</vt:lpstr>
      <vt:lpstr>Highlight Rooms by Responsible Cost Center</vt:lpstr>
      <vt:lpstr>Highlight Rooms by Responsible Cost Center</vt:lpstr>
      <vt:lpstr>Highlight Rooms by Responsible Cost Center</vt:lpstr>
      <vt:lpstr>Highlight Rooms by Responsible Cost Center per Floor</vt:lpstr>
      <vt:lpstr>Highlight Rooms by Responsible Cost Center per Floor</vt:lpstr>
      <vt:lpstr>Highlight Rooms by Responsible Cost Center per Floor</vt:lpstr>
      <vt:lpstr>Highlight Rooms by Standard</vt:lpstr>
      <vt:lpstr>Highlight Rooms by Standard</vt:lpstr>
      <vt:lpstr>Highlight Rooms by Category and Area Type</vt:lpstr>
      <vt:lpstr>Highlight Rooms by Category and Area Type</vt:lpstr>
      <vt:lpstr>Highlight Responsible Cost Center Rooms per Floor</vt:lpstr>
      <vt:lpstr>Highlight Responsible Cost Center Rooms per Floor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Raytheon</dc:title>
  <dc:creator>Shalana Evert</dc:creator>
  <cp:lastModifiedBy>Jonathan Ruth</cp:lastModifiedBy>
  <cp:revision>488</cp:revision>
  <dcterms:created xsi:type="dcterms:W3CDTF">2010-11-29T22:17:52Z</dcterms:created>
  <dcterms:modified xsi:type="dcterms:W3CDTF">2013-07-10T13:08:55Z</dcterms:modified>
</cp:coreProperties>
</file>